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7" r:id="rId2"/>
    <p:sldId id="258" r:id="rId3"/>
    <p:sldId id="259" r:id="rId4"/>
    <p:sldId id="260" r:id="rId5"/>
    <p:sldId id="271" r:id="rId6"/>
    <p:sldId id="272" r:id="rId7"/>
    <p:sldId id="273" r:id="rId8"/>
    <p:sldId id="261" r:id="rId9"/>
    <p:sldId id="262" r:id="rId10"/>
    <p:sldId id="264" r:id="rId11"/>
    <p:sldId id="265" r:id="rId12"/>
    <p:sldId id="266" r:id="rId13"/>
    <p:sldId id="275" r:id="rId14"/>
    <p:sldId id="276" r:id="rId15"/>
    <p:sldId id="277" r:id="rId16"/>
    <p:sldId id="279" r:id="rId17"/>
    <p:sldId id="281" r:id="rId18"/>
    <p:sldId id="289" r:id="rId19"/>
    <p:sldId id="290" r:id="rId20"/>
    <p:sldId id="291" r:id="rId21"/>
    <p:sldId id="292" r:id="rId22"/>
    <p:sldId id="293" r:id="rId23"/>
    <p:sldId id="283" r:id="rId24"/>
    <p:sldId id="284" r:id="rId25"/>
    <p:sldId id="294" r:id="rId26"/>
    <p:sldId id="285" r:id="rId27"/>
    <p:sldId id="295" r:id="rId28"/>
    <p:sldId id="296" r:id="rId29"/>
    <p:sldId id="286" r:id="rId30"/>
    <p:sldId id="287" r:id="rId31"/>
    <p:sldId id="29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321764FE-4B5B-41B0-B3D7-9EEA2A169C79}" type="datetimeFigureOut">
              <a:rPr lang="en-US" smtClean="0"/>
              <a:pPr/>
              <a:t>5/6/2021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135F53-DC73-4B8B-BF07-D2D69D99D28E}" type="slidenum">
              <a:rPr lang="en-US" smtClean="0"/>
              <a:pPr/>
              <a:t>‹#›</a:t>
            </a:fld>
            <a:endParaRPr lang="en-US"/>
          </a:p>
        </p:txBody>
      </p:sp>
    </p:spTree>
    <p:extLst>
      <p:ext uri="{BB962C8B-B14F-4D97-AF65-F5344CB8AC3E}">
        <p14:creationId xmlns="" xmlns:p14="http://schemas.microsoft.com/office/powerpoint/2010/main" val="2858940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656A2E-DE98-464A-A9F2-E4857F698119}" type="datetimeFigureOut">
              <a:rPr lang="en-IN" smtClean="0"/>
              <a:pPr/>
              <a:t>06-05-2021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4B363-C780-4D60-A844-DA1809D45D46}" type="slidenum">
              <a:rPr lang="en-IN" smtClean="0"/>
              <a:pPr/>
              <a:t>‹#›</a:t>
            </a:fld>
            <a:endParaRPr lang="en-IN"/>
          </a:p>
        </p:txBody>
      </p:sp>
    </p:spTree>
    <p:extLst>
      <p:ext uri="{BB962C8B-B14F-4D97-AF65-F5344CB8AC3E}">
        <p14:creationId xmlns="" xmlns:p14="http://schemas.microsoft.com/office/powerpoint/2010/main" val="811415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smtClean="0"/>
          </a:p>
        </p:txBody>
      </p:sp>
      <p:sp>
        <p:nvSpPr>
          <p:cNvPr id="174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013BC42-5B83-4BB6-ACC8-BC00998CF15E}" type="slidenum">
              <a:rPr lang="en-IN" altLang="en-US" smtClean="0"/>
              <a:pPr/>
              <a:t>6</a:t>
            </a:fld>
            <a:endParaRPr lang="en-IN" altLang="en-US" smtClean="0"/>
          </a:p>
        </p:txBody>
      </p:sp>
    </p:spTree>
    <p:extLst>
      <p:ext uri="{BB962C8B-B14F-4D97-AF65-F5344CB8AC3E}">
        <p14:creationId xmlns="" xmlns:p14="http://schemas.microsoft.com/office/powerpoint/2010/main" val="1005267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pPr/>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 xmlns:p14="http://schemas.microsoft.com/office/powerpoint/2010/main" val="836221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pPr/>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 xmlns:p14="http://schemas.microsoft.com/office/powerpoint/2010/main" val="2536652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pPr/>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 xmlns:p14="http://schemas.microsoft.com/office/powerpoint/2010/main" val="2667102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pPr/>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 xmlns:p14="http://schemas.microsoft.com/office/powerpoint/2010/main" val="158513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4F96A7-18AD-4D14-9F68-45EEEE7DA6A5}" type="datetimeFigureOut">
              <a:rPr lang="en-US" smtClean="0"/>
              <a:pPr/>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 xmlns:p14="http://schemas.microsoft.com/office/powerpoint/2010/main" val="119861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4F96A7-18AD-4D14-9F68-45EEEE7DA6A5}" type="datetimeFigureOut">
              <a:rPr lang="en-US" smtClean="0"/>
              <a:pPr/>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 xmlns:p14="http://schemas.microsoft.com/office/powerpoint/2010/main" val="235787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4F96A7-18AD-4D14-9F68-45EEEE7DA6A5}" type="datetimeFigureOut">
              <a:rPr lang="en-US" smtClean="0"/>
              <a:pPr/>
              <a:t>5/6/2021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 xmlns:p14="http://schemas.microsoft.com/office/powerpoint/2010/main" val="224676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4F96A7-18AD-4D14-9F68-45EEEE7DA6A5}" type="datetimeFigureOut">
              <a:rPr lang="en-US" smtClean="0"/>
              <a:pPr/>
              <a:t>5/6/2021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 xmlns:p14="http://schemas.microsoft.com/office/powerpoint/2010/main" val="135011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F96A7-18AD-4D14-9F68-45EEEE7DA6A5}" type="datetimeFigureOut">
              <a:rPr lang="en-US" smtClean="0"/>
              <a:pPr/>
              <a:t>5/6/2021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 xmlns:p14="http://schemas.microsoft.com/office/powerpoint/2010/main" val="194384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4F96A7-18AD-4D14-9F68-45EEEE7DA6A5}" type="datetimeFigureOut">
              <a:rPr lang="en-US" smtClean="0"/>
              <a:pPr/>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 xmlns:p14="http://schemas.microsoft.com/office/powerpoint/2010/main" val="173076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4F96A7-18AD-4D14-9F68-45EEEE7DA6A5}" type="datetimeFigureOut">
              <a:rPr lang="en-US" smtClean="0"/>
              <a:pPr/>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 xmlns:p14="http://schemas.microsoft.com/office/powerpoint/2010/main" val="2449194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F96A7-18AD-4D14-9F68-45EEEE7DA6A5}" type="datetimeFigureOut">
              <a:rPr lang="en-US" smtClean="0"/>
              <a:pPr/>
              <a:t>5/6/2021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30921-6A41-4994-AC36-1C687C61D59A}" type="slidenum">
              <a:rPr lang="en-US" smtClean="0"/>
              <a:pPr/>
              <a:t>‹#›</a:t>
            </a:fld>
            <a:endParaRPr lang="en-US"/>
          </a:p>
        </p:txBody>
      </p:sp>
    </p:spTree>
    <p:extLst>
      <p:ext uri="{BB962C8B-B14F-4D97-AF65-F5344CB8AC3E}">
        <p14:creationId xmlns="" xmlns:p14="http://schemas.microsoft.com/office/powerpoint/2010/main" val="553988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physics.stackexchange.com/questions/266114/what-is-it-about-the-conduction-band-of-a-material-that-is-distinct-from-the-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hyperlink" Target="https://www.doitpoms.ac.uk/tlplib/semiconductors/direct.php"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hyperlink" Target="https://www.doitpoms.ac.uk/tlplib/semiconductors/direct.php"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doitpoms.ac.uk/tlplib/semiconductors/direct.php" TargetMode="Externa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nptel.ac.in/content/storage2/courses/112108150/pdf/MCQs/MCQ_m14.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923646" y="421949"/>
            <a:ext cx="10340252" cy="5755184"/>
            <a:chOff x="923646" y="421949"/>
            <a:chExt cx="10340252" cy="5755184"/>
          </a:xfrm>
        </p:grpSpPr>
        <p:sp>
          <p:nvSpPr>
            <p:cNvPr id="4" name="TextBox 3"/>
            <p:cNvSpPr txBox="1"/>
            <p:nvPr/>
          </p:nvSpPr>
          <p:spPr>
            <a:xfrm>
              <a:off x="3537959" y="426186"/>
              <a:ext cx="5144664" cy="1754326"/>
            </a:xfrm>
            <a:prstGeom prst="rect">
              <a:avLst/>
            </a:prstGeom>
            <a:solidFill>
              <a:schemeClr val="accent1">
                <a:lumMod val="50000"/>
              </a:schemeClr>
            </a:solidFill>
          </p:spPr>
          <p:txBody>
            <a:bodyPr wrap="square" rtlCol="0">
              <a:spAutoFit/>
            </a:bodyPr>
            <a:lstStyle/>
            <a:p>
              <a:pPr algn="ctr"/>
              <a:r>
                <a:rPr lang="en-US" sz="3600" b="1" dirty="0" smtClean="0">
                  <a:solidFill>
                    <a:schemeClr val="bg1"/>
                  </a:solidFill>
                </a:rPr>
                <a:t>Engineering Physics</a:t>
              </a:r>
            </a:p>
            <a:p>
              <a:pPr algn="ctr"/>
              <a:r>
                <a:rPr lang="en-US" sz="3600" b="1" dirty="0" smtClean="0">
                  <a:solidFill>
                    <a:schemeClr val="bg1"/>
                  </a:solidFill>
                </a:rPr>
                <a:t>PHY-109</a:t>
              </a:r>
            </a:p>
            <a:p>
              <a:pPr algn="ctr"/>
              <a:r>
                <a:rPr lang="en-US" sz="3600" b="1" dirty="0" smtClean="0">
                  <a:solidFill>
                    <a:schemeClr val="bg1"/>
                  </a:solidFill>
                </a:rPr>
                <a:t>Solid </a:t>
              </a:r>
              <a:r>
                <a:rPr lang="en-US" sz="3600" b="1" smtClean="0">
                  <a:solidFill>
                    <a:schemeClr val="bg1"/>
                  </a:solidFill>
                </a:rPr>
                <a:t>State Physics-3</a:t>
              </a:r>
              <a:endParaRPr lang="en-US" dirty="0">
                <a:solidFill>
                  <a:schemeClr val="bg1"/>
                </a:solidFill>
              </a:endParaRPr>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23647" y="4392266"/>
              <a:ext cx="2614312" cy="1769251"/>
            </a:xfrm>
            <a:prstGeom prst="rect">
              <a:avLst/>
            </a:prstGeom>
          </p:spPr>
        </p:pic>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23647" y="2544417"/>
              <a:ext cx="2614312" cy="1847850"/>
            </a:xfrm>
            <a:prstGeom prst="rect">
              <a:avLst/>
            </a:prstGeom>
          </p:spPr>
        </p:pic>
        <p:pic>
          <p:nvPicPr>
            <p:cNvPr id="8" name="Picture 7"/>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682623" y="421949"/>
              <a:ext cx="2581275" cy="2073442"/>
            </a:xfrm>
            <a:prstGeom prst="rect">
              <a:avLst/>
            </a:prstGeom>
          </p:spPr>
        </p:pic>
        <p:pic>
          <p:nvPicPr>
            <p:cNvPr id="9" name="Picture 8"/>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8682623" y="4267041"/>
              <a:ext cx="2581275" cy="1725426"/>
            </a:xfrm>
            <a:prstGeom prst="rect">
              <a:avLst/>
            </a:prstGeom>
          </p:spPr>
        </p:pic>
        <p:pic>
          <p:nvPicPr>
            <p:cNvPr id="10" name="Picture 9"/>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8682623" y="2495391"/>
              <a:ext cx="2581275" cy="1771650"/>
            </a:xfrm>
            <a:prstGeom prst="rect">
              <a:avLst/>
            </a:prstGeom>
          </p:spPr>
        </p:pic>
        <p:pic>
          <p:nvPicPr>
            <p:cNvPr id="11" name="Picture 10"/>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923646" y="421949"/>
              <a:ext cx="2614313" cy="2122468"/>
            </a:xfrm>
            <a:prstGeom prst="rect">
              <a:avLst/>
            </a:prstGeom>
          </p:spPr>
        </p:pic>
        <p:sp>
          <p:nvSpPr>
            <p:cNvPr id="12" name="TextBox 11"/>
            <p:cNvSpPr txBox="1"/>
            <p:nvPr/>
          </p:nvSpPr>
          <p:spPr>
            <a:xfrm>
              <a:off x="923646" y="2175086"/>
              <a:ext cx="2594621" cy="338554"/>
            </a:xfrm>
            <a:prstGeom prst="rect">
              <a:avLst/>
            </a:prstGeom>
            <a:noFill/>
          </p:spPr>
          <p:txBody>
            <a:bodyPr wrap="none" rtlCol="0">
              <a:spAutoFit/>
            </a:bodyPr>
            <a:lstStyle/>
            <a:p>
              <a:r>
                <a:rPr lang="en-US" sz="1600" b="1" dirty="0" smtClean="0">
                  <a:solidFill>
                    <a:schemeClr val="bg1"/>
                  </a:solidFill>
                </a:rPr>
                <a:t>ELECTROMAGNETIC THEORY</a:t>
              </a:r>
              <a:endParaRPr lang="en-US" sz="1600" b="1" dirty="0">
                <a:solidFill>
                  <a:schemeClr val="bg1"/>
                </a:solidFill>
              </a:endParaRPr>
            </a:p>
          </p:txBody>
        </p:sp>
        <p:sp>
          <p:nvSpPr>
            <p:cNvPr id="13" name="TextBox 12"/>
            <p:cNvSpPr txBox="1"/>
            <p:nvPr/>
          </p:nvSpPr>
          <p:spPr>
            <a:xfrm>
              <a:off x="1733224" y="3900355"/>
              <a:ext cx="772969" cy="369332"/>
            </a:xfrm>
            <a:prstGeom prst="rect">
              <a:avLst/>
            </a:prstGeom>
            <a:noFill/>
          </p:spPr>
          <p:txBody>
            <a:bodyPr wrap="none" rtlCol="0">
              <a:spAutoFit/>
            </a:bodyPr>
            <a:lstStyle/>
            <a:p>
              <a:r>
                <a:rPr lang="en-US" b="1" dirty="0" smtClean="0">
                  <a:solidFill>
                    <a:schemeClr val="bg1"/>
                  </a:solidFill>
                </a:rPr>
                <a:t>LASER</a:t>
              </a:r>
              <a:endParaRPr lang="en-US" b="1" dirty="0">
                <a:solidFill>
                  <a:schemeClr val="bg1"/>
                </a:solidFill>
              </a:endParaRPr>
            </a:p>
          </p:txBody>
        </p:sp>
        <p:sp>
          <p:nvSpPr>
            <p:cNvPr id="14" name="TextBox 13"/>
            <p:cNvSpPr txBox="1"/>
            <p:nvPr/>
          </p:nvSpPr>
          <p:spPr>
            <a:xfrm>
              <a:off x="1500826" y="5807801"/>
              <a:ext cx="1459951" cy="369332"/>
            </a:xfrm>
            <a:prstGeom prst="rect">
              <a:avLst/>
            </a:prstGeom>
            <a:noFill/>
          </p:spPr>
          <p:txBody>
            <a:bodyPr wrap="none" rtlCol="0">
              <a:spAutoFit/>
            </a:bodyPr>
            <a:lstStyle/>
            <a:p>
              <a:r>
                <a:rPr lang="en-US" b="1" dirty="0" smtClean="0">
                  <a:solidFill>
                    <a:schemeClr val="bg1"/>
                  </a:solidFill>
                </a:rPr>
                <a:t>FIBER OPTICS</a:t>
              </a:r>
              <a:endParaRPr lang="en-US" b="1" dirty="0">
                <a:solidFill>
                  <a:schemeClr val="bg1"/>
                </a:solidFill>
              </a:endParaRPr>
            </a:p>
          </p:txBody>
        </p:sp>
        <p:sp>
          <p:nvSpPr>
            <p:cNvPr id="15" name="TextBox 14"/>
            <p:cNvSpPr txBox="1"/>
            <p:nvPr/>
          </p:nvSpPr>
          <p:spPr>
            <a:xfrm>
              <a:off x="8662931" y="2145225"/>
              <a:ext cx="2460930" cy="369332"/>
            </a:xfrm>
            <a:prstGeom prst="rect">
              <a:avLst/>
            </a:prstGeom>
            <a:noFill/>
          </p:spPr>
          <p:txBody>
            <a:bodyPr wrap="none" rtlCol="0">
              <a:spAutoFit/>
            </a:bodyPr>
            <a:lstStyle/>
            <a:p>
              <a:r>
                <a:rPr lang="en-US" b="1" dirty="0" smtClean="0">
                  <a:solidFill>
                    <a:schemeClr val="bg1"/>
                  </a:solidFill>
                </a:rPr>
                <a:t>QUANTUM MECHANICS</a:t>
              </a:r>
              <a:endParaRPr lang="en-US" b="1" dirty="0">
                <a:solidFill>
                  <a:schemeClr val="bg1"/>
                </a:solidFill>
              </a:endParaRPr>
            </a:p>
          </p:txBody>
        </p:sp>
        <p:sp>
          <p:nvSpPr>
            <p:cNvPr id="16" name="TextBox 15"/>
            <p:cNvSpPr txBox="1"/>
            <p:nvPr/>
          </p:nvSpPr>
          <p:spPr>
            <a:xfrm>
              <a:off x="9539936" y="3916875"/>
              <a:ext cx="866648" cy="369332"/>
            </a:xfrm>
            <a:prstGeom prst="rect">
              <a:avLst/>
            </a:prstGeom>
            <a:noFill/>
          </p:spPr>
          <p:txBody>
            <a:bodyPr wrap="none" rtlCol="0">
              <a:spAutoFit/>
            </a:bodyPr>
            <a:lstStyle/>
            <a:p>
              <a:r>
                <a:rPr lang="en-US" b="1" dirty="0" smtClean="0">
                  <a:solidFill>
                    <a:schemeClr val="bg1"/>
                  </a:solidFill>
                </a:rPr>
                <a:t>WAVES</a:t>
              </a:r>
              <a:endParaRPr lang="en-US" b="1" dirty="0">
                <a:solidFill>
                  <a:schemeClr val="bg1"/>
                </a:solidFill>
              </a:endParaRPr>
            </a:p>
          </p:txBody>
        </p:sp>
        <p:sp>
          <p:nvSpPr>
            <p:cNvPr id="17" name="TextBox 16"/>
            <p:cNvSpPr txBox="1"/>
            <p:nvPr/>
          </p:nvSpPr>
          <p:spPr>
            <a:xfrm>
              <a:off x="8875106" y="5092225"/>
              <a:ext cx="2196307" cy="369332"/>
            </a:xfrm>
            <a:prstGeom prst="rect">
              <a:avLst/>
            </a:prstGeom>
            <a:noFill/>
          </p:spPr>
          <p:txBody>
            <a:bodyPr wrap="none" rtlCol="0">
              <a:spAutoFit/>
            </a:bodyPr>
            <a:lstStyle/>
            <a:p>
              <a:r>
                <a:rPr lang="en-US" b="1" dirty="0" smtClean="0">
                  <a:solidFill>
                    <a:schemeClr val="bg1"/>
                  </a:solidFill>
                </a:rPr>
                <a:t>SOLID STATE PHYSICS</a:t>
              </a:r>
              <a:endParaRPr lang="en-US" b="1" dirty="0">
                <a:solidFill>
                  <a:schemeClr val="bg1"/>
                </a:solidFill>
              </a:endParaRPr>
            </a:p>
          </p:txBody>
        </p:sp>
        <p:sp>
          <p:nvSpPr>
            <p:cNvPr id="18" name="TextBox 17"/>
            <p:cNvSpPr txBox="1"/>
            <p:nvPr/>
          </p:nvSpPr>
          <p:spPr>
            <a:xfrm>
              <a:off x="3547481" y="4390483"/>
              <a:ext cx="5144665" cy="1477328"/>
            </a:xfrm>
            <a:prstGeom prst="rect">
              <a:avLst/>
            </a:prstGeom>
            <a:solidFill>
              <a:schemeClr val="tx2"/>
            </a:solidFill>
          </p:spPr>
          <p:txBody>
            <a:bodyPr wrap="square" rtlCol="0">
              <a:spAutoFit/>
            </a:bodyPr>
            <a:lstStyle/>
            <a:p>
              <a:pPr algn="ctr"/>
              <a:r>
                <a:rPr lang="en-US" b="1" dirty="0">
                  <a:solidFill>
                    <a:schemeClr val="bg1"/>
                  </a:solidFill>
                </a:rPr>
                <a:t>Dr. </a:t>
              </a:r>
              <a:r>
                <a:rPr lang="en-US" b="1" dirty="0" err="1" smtClean="0">
                  <a:solidFill>
                    <a:schemeClr val="bg1"/>
                  </a:solidFill>
                </a:rPr>
                <a:t>Jeeban</a:t>
              </a:r>
              <a:r>
                <a:rPr lang="en-US" b="1" dirty="0" smtClean="0">
                  <a:solidFill>
                    <a:schemeClr val="bg1"/>
                  </a:solidFill>
                </a:rPr>
                <a:t> Pd </a:t>
              </a:r>
              <a:r>
                <a:rPr lang="en-US" b="1" dirty="0" err="1" smtClean="0">
                  <a:solidFill>
                    <a:schemeClr val="bg1"/>
                  </a:solidFill>
                </a:rPr>
                <a:t>Gewali</a:t>
              </a:r>
              <a:endParaRPr lang="en-US" b="1" dirty="0">
                <a:solidFill>
                  <a:schemeClr val="bg1"/>
                </a:solidFill>
              </a:endParaRPr>
            </a:p>
            <a:p>
              <a:pPr algn="ctr"/>
              <a:r>
                <a:rPr lang="en-US" dirty="0">
                  <a:solidFill>
                    <a:schemeClr val="bg1"/>
                  </a:solidFill>
                </a:rPr>
                <a:t>Department of Physics</a:t>
              </a:r>
            </a:p>
            <a:p>
              <a:pPr algn="ctr"/>
              <a:r>
                <a:rPr lang="en-US" dirty="0">
                  <a:solidFill>
                    <a:schemeClr val="bg1"/>
                  </a:solidFill>
                </a:rPr>
                <a:t>Lovely Professional University</a:t>
              </a:r>
            </a:p>
            <a:p>
              <a:pPr algn="ctr"/>
              <a:r>
                <a:rPr lang="en-US" dirty="0" err="1">
                  <a:solidFill>
                    <a:schemeClr val="bg1"/>
                  </a:solidFill>
                </a:rPr>
                <a:t>Phagwara</a:t>
              </a:r>
              <a:r>
                <a:rPr lang="en-US" dirty="0">
                  <a:solidFill>
                    <a:schemeClr val="bg1"/>
                  </a:solidFill>
                </a:rPr>
                <a:t>, Punjab-144411</a:t>
              </a:r>
            </a:p>
            <a:p>
              <a:endParaRPr lang="en-US" dirty="0"/>
            </a:p>
          </p:txBody>
        </p:sp>
        <p:pic>
          <p:nvPicPr>
            <p:cNvPr id="19" name="Picture 18"/>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5048250" y="2197698"/>
              <a:ext cx="2143125" cy="2143125"/>
            </a:xfrm>
            <a:prstGeom prst="rect">
              <a:avLst/>
            </a:prstGeom>
          </p:spPr>
        </p:pic>
      </p:grpSp>
    </p:spTree>
    <p:extLst>
      <p:ext uri="{BB962C8B-B14F-4D97-AF65-F5344CB8AC3E}">
        <p14:creationId xmlns="" xmlns:p14="http://schemas.microsoft.com/office/powerpoint/2010/main" val="1671757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048100" y="1059549"/>
            <a:ext cx="3848062" cy="2036075"/>
          </a:xfrm>
          <a:prstGeom prst="rect">
            <a:avLst/>
          </a:prstGeom>
        </p:spPr>
      </p:pic>
      <p:sp>
        <p:nvSpPr>
          <p:cNvPr id="5" name="Rectangle 4"/>
          <p:cNvSpPr/>
          <p:nvPr/>
        </p:nvSpPr>
        <p:spPr>
          <a:xfrm>
            <a:off x="0" y="0"/>
            <a:ext cx="12192000" cy="59820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Band in Insulators</a:t>
            </a:r>
            <a:endParaRPr lang="en-US" sz="3600" b="1" dirty="0"/>
          </a:p>
        </p:txBody>
      </p:sp>
      <p:sp>
        <p:nvSpPr>
          <p:cNvPr id="6" name="Rectangle 5"/>
          <p:cNvSpPr/>
          <p:nvPr/>
        </p:nvSpPr>
        <p:spPr>
          <a:xfrm>
            <a:off x="609600" y="1361475"/>
            <a:ext cx="6334125" cy="4401205"/>
          </a:xfrm>
          <a:prstGeom prst="rect">
            <a:avLst/>
          </a:prstGeom>
          <a:ln w="22225">
            <a:solidFill>
              <a:schemeClr val="tx1"/>
            </a:solidFill>
          </a:ln>
        </p:spPr>
        <p:txBody>
          <a:bodyPr wrap="square">
            <a:spAutoFit/>
          </a:bodyPr>
          <a:lstStyle/>
          <a:p>
            <a:pPr marL="285750" indent="-285750" algn="just">
              <a:buFont typeface="Wingdings" panose="05000000000000000000" pitchFamily="2" charset="2"/>
              <a:buChar char="Ø"/>
            </a:pPr>
            <a:r>
              <a:rPr lang="en-US" sz="2000" dirty="0" smtClean="0"/>
              <a:t>In </a:t>
            </a:r>
            <a:r>
              <a:rPr lang="en-US" sz="2000" dirty="0"/>
              <a:t>insulators the electron states in the valence band </a:t>
            </a:r>
            <a:r>
              <a:rPr lang="en-US" sz="2000" dirty="0" smtClean="0"/>
              <a:t>are completely filled. </a:t>
            </a:r>
          </a:p>
          <a:p>
            <a:pPr marL="285750" indent="-285750" algn="just">
              <a:buFont typeface="Wingdings" panose="05000000000000000000" pitchFamily="2" charset="2"/>
              <a:buChar char="Ø"/>
            </a:pPr>
            <a:r>
              <a:rPr lang="en-US" sz="2000" dirty="0" smtClean="0"/>
              <a:t>The </a:t>
            </a:r>
            <a:r>
              <a:rPr lang="en-US" sz="2000" dirty="0"/>
              <a:t>next higher available energy band, the </a:t>
            </a:r>
            <a:r>
              <a:rPr lang="en-US" sz="2000" dirty="0" smtClean="0"/>
              <a:t>conduction band</a:t>
            </a:r>
            <a:r>
              <a:rPr lang="en-US" sz="2000" dirty="0"/>
              <a:t>, is separated from the valence band by a band </a:t>
            </a:r>
            <a:r>
              <a:rPr lang="en-US" sz="2000" dirty="0" smtClean="0"/>
              <a:t>gap.</a:t>
            </a:r>
          </a:p>
          <a:p>
            <a:pPr marL="285750" indent="-285750" algn="just">
              <a:buFont typeface="Wingdings" panose="05000000000000000000" pitchFamily="2" charset="2"/>
              <a:buChar char="Ø"/>
            </a:pPr>
            <a:r>
              <a:rPr lang="en-US" sz="2000" dirty="0" smtClean="0"/>
              <a:t>In </a:t>
            </a:r>
            <a:r>
              <a:rPr lang="en-US" sz="2000" dirty="0"/>
              <a:t>an insulator the band gap is large enough in energy so that electrons are not </a:t>
            </a:r>
            <a:r>
              <a:rPr lang="en-US" sz="2000" dirty="0" smtClean="0"/>
              <a:t>thermally excited </a:t>
            </a:r>
            <a:r>
              <a:rPr lang="en-US" sz="2000" dirty="0"/>
              <a:t>across </a:t>
            </a:r>
            <a:r>
              <a:rPr lang="en-US" sz="2000" dirty="0" smtClean="0"/>
              <a:t>it. </a:t>
            </a:r>
          </a:p>
          <a:p>
            <a:pPr marL="285750" indent="-285750" algn="just">
              <a:buFont typeface="Wingdings" panose="05000000000000000000" pitchFamily="2" charset="2"/>
              <a:buChar char="Ø"/>
            </a:pPr>
            <a:r>
              <a:rPr lang="en-US" sz="2000" dirty="0" smtClean="0"/>
              <a:t>Carbon </a:t>
            </a:r>
            <a:r>
              <a:rPr lang="en-US" sz="2000" dirty="0"/>
              <a:t>(</a:t>
            </a:r>
            <a:r>
              <a:rPr lang="en-US" sz="2000" b="1" dirty="0"/>
              <a:t>C</a:t>
            </a:r>
            <a:r>
              <a:rPr lang="en-US" sz="2000" dirty="0"/>
              <a:t>, 1s</a:t>
            </a:r>
            <a:r>
              <a:rPr lang="en-US" sz="2000" baseline="30000" dirty="0"/>
              <a:t>2</a:t>
            </a:r>
            <a:r>
              <a:rPr lang="en-US" sz="2000" dirty="0"/>
              <a:t> 2s</a:t>
            </a:r>
            <a:r>
              <a:rPr lang="en-US" sz="2000" baseline="30000" dirty="0"/>
              <a:t>2</a:t>
            </a:r>
            <a:r>
              <a:rPr lang="en-US" sz="2000" dirty="0"/>
              <a:t> 2p</a:t>
            </a:r>
            <a:r>
              <a:rPr lang="en-US" sz="2000" baseline="30000" dirty="0"/>
              <a:t>2</a:t>
            </a:r>
            <a:r>
              <a:rPr lang="en-US" sz="2000" dirty="0"/>
              <a:t>) is an insulator </a:t>
            </a:r>
            <a:r>
              <a:rPr lang="en-US" sz="2000" dirty="0" smtClean="0"/>
              <a:t>even though </a:t>
            </a:r>
            <a:r>
              <a:rPr lang="en-US" sz="2000" dirty="0"/>
              <a:t>it has a only partially filled p </a:t>
            </a:r>
            <a:r>
              <a:rPr lang="en-US" sz="2000" dirty="0" smtClean="0"/>
              <a:t>band.</a:t>
            </a:r>
          </a:p>
          <a:p>
            <a:pPr marL="285750" indent="-285750" algn="just">
              <a:buFont typeface="Wingdings" panose="05000000000000000000" pitchFamily="2" charset="2"/>
              <a:buChar char="Ø"/>
            </a:pPr>
            <a:r>
              <a:rPr lang="en-US" sz="2000" dirty="0" smtClean="0"/>
              <a:t>At </a:t>
            </a:r>
            <a:r>
              <a:rPr lang="en-US" sz="2000" dirty="0"/>
              <a:t>some intermediate C-C separation </a:t>
            </a:r>
            <a:r>
              <a:rPr lang="en-US" sz="2000" dirty="0" smtClean="0"/>
              <a:t>an overlapping s-p </a:t>
            </a:r>
            <a:r>
              <a:rPr lang="en-US" sz="2000" dirty="0"/>
              <a:t>band accommodating 8N </a:t>
            </a:r>
            <a:r>
              <a:rPr lang="en-US" sz="2000" dirty="0" smtClean="0"/>
              <a:t>electron states </a:t>
            </a:r>
            <a:r>
              <a:rPr lang="en-US" sz="2000" dirty="0"/>
              <a:t>is </a:t>
            </a:r>
            <a:r>
              <a:rPr lang="en-US" sz="2000" dirty="0" smtClean="0"/>
              <a:t>formed.</a:t>
            </a:r>
          </a:p>
          <a:p>
            <a:pPr marL="285750" indent="-285750" algn="just">
              <a:buFont typeface="Wingdings" panose="05000000000000000000" pitchFamily="2" charset="2"/>
              <a:buChar char="Ø"/>
            </a:pPr>
            <a:r>
              <a:rPr lang="en-US" sz="2000" dirty="0" smtClean="0"/>
              <a:t>At </a:t>
            </a:r>
            <a:r>
              <a:rPr lang="en-US" sz="2000" dirty="0"/>
              <a:t>the equilibrium separation however the </a:t>
            </a:r>
            <a:r>
              <a:rPr lang="en-US" sz="2000" dirty="0" smtClean="0"/>
              <a:t>band is </a:t>
            </a:r>
            <a:r>
              <a:rPr lang="en-US" sz="2000" dirty="0"/>
              <a:t>split into two bands accommodating </a:t>
            </a:r>
            <a:r>
              <a:rPr lang="en-US" sz="2000" dirty="0" smtClean="0"/>
              <a:t>4N electrons </a:t>
            </a:r>
            <a:r>
              <a:rPr lang="en-US" sz="2000" dirty="0"/>
              <a:t>(hybridization) each that are </a:t>
            </a:r>
            <a:r>
              <a:rPr lang="en-US" sz="2000" dirty="0" smtClean="0"/>
              <a:t>separated by </a:t>
            </a:r>
            <a:r>
              <a:rPr lang="en-US" sz="2000" dirty="0"/>
              <a:t>an energy gap of 6 eV making </a:t>
            </a:r>
            <a:r>
              <a:rPr lang="en-US" sz="2000" dirty="0" smtClean="0"/>
              <a:t>Carbon (</a:t>
            </a:r>
            <a:r>
              <a:rPr lang="en-US" sz="2000" dirty="0"/>
              <a:t>diamond) an </a:t>
            </a:r>
            <a:r>
              <a:rPr lang="en-US" sz="2000" dirty="0" smtClean="0"/>
              <a:t>insulator.</a:t>
            </a:r>
            <a:endParaRPr lang="en-US" sz="2000" dirty="0"/>
          </a:p>
        </p:txBody>
      </p:sp>
      <p:pic>
        <p:nvPicPr>
          <p:cNvPr id="7" name="Picture 6"/>
          <p:cNvPicPr>
            <a:picLocks noChangeAspect="1"/>
          </p:cNvPicPr>
          <p:nvPr/>
        </p:nvPicPr>
        <p:blipFill>
          <a:blip r:embed="rId3"/>
          <a:stretch>
            <a:fillRect/>
          </a:stretch>
        </p:blipFill>
        <p:spPr>
          <a:xfrm>
            <a:off x="7873620" y="3174499"/>
            <a:ext cx="4022542" cy="3369175"/>
          </a:xfrm>
          <a:prstGeom prst="rect">
            <a:avLst/>
          </a:prstGeom>
        </p:spPr>
      </p:pic>
      <p:sp>
        <p:nvSpPr>
          <p:cNvPr id="8" name="TextBox 7"/>
          <p:cNvSpPr txBox="1"/>
          <p:nvPr/>
        </p:nvSpPr>
        <p:spPr>
          <a:xfrm>
            <a:off x="9107792" y="796008"/>
            <a:ext cx="864339" cy="369332"/>
          </a:xfrm>
          <a:prstGeom prst="rect">
            <a:avLst/>
          </a:prstGeom>
          <a:noFill/>
        </p:spPr>
        <p:txBody>
          <a:bodyPr wrap="none" rtlCol="0">
            <a:spAutoFit/>
          </a:bodyPr>
          <a:lstStyle/>
          <a:p>
            <a:r>
              <a:rPr lang="en-US" dirty="0" smtClean="0"/>
              <a:t>Carbon</a:t>
            </a:r>
            <a:endParaRPr lang="en-US" dirty="0"/>
          </a:p>
        </p:txBody>
      </p:sp>
    </p:spTree>
    <p:extLst>
      <p:ext uri="{BB962C8B-B14F-4D97-AF65-F5344CB8AC3E}">
        <p14:creationId xmlns="" xmlns:p14="http://schemas.microsoft.com/office/powerpoint/2010/main" val="3743023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820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Band in Semiconductors</a:t>
            </a:r>
            <a:endParaRPr lang="en-US" sz="3600" b="1" dirty="0"/>
          </a:p>
        </p:txBody>
      </p:sp>
      <p:pic>
        <p:nvPicPr>
          <p:cNvPr id="5" name="Picture 4"/>
          <p:cNvPicPr>
            <a:picLocks noChangeAspect="1"/>
          </p:cNvPicPr>
          <p:nvPr/>
        </p:nvPicPr>
        <p:blipFill>
          <a:blip r:embed="rId2"/>
          <a:stretch>
            <a:fillRect/>
          </a:stretch>
        </p:blipFill>
        <p:spPr>
          <a:xfrm>
            <a:off x="7088363" y="1536199"/>
            <a:ext cx="4693499" cy="3931151"/>
          </a:xfrm>
          <a:prstGeom prst="rect">
            <a:avLst/>
          </a:prstGeom>
        </p:spPr>
      </p:pic>
      <p:sp>
        <p:nvSpPr>
          <p:cNvPr id="6" name="Rectangle 5"/>
          <p:cNvSpPr/>
          <p:nvPr/>
        </p:nvSpPr>
        <p:spPr>
          <a:xfrm>
            <a:off x="396928" y="768043"/>
            <a:ext cx="6485698" cy="2554545"/>
          </a:xfrm>
          <a:prstGeom prst="rect">
            <a:avLst/>
          </a:prstGeom>
        </p:spPr>
        <p:txBody>
          <a:bodyPr wrap="square">
            <a:spAutoFit/>
          </a:bodyPr>
          <a:lstStyle/>
          <a:p>
            <a:pPr marL="285750" indent="-285750" algn="just">
              <a:buFont typeface="Wingdings" panose="05000000000000000000" pitchFamily="2" charset="2"/>
              <a:buChar char="Ø"/>
            </a:pPr>
            <a:r>
              <a:rPr lang="en-US" sz="2000" dirty="0"/>
              <a:t>similar reasoning applies to silicon (Si, 1s</a:t>
            </a:r>
            <a:r>
              <a:rPr lang="en-US" sz="2000" baseline="30000" dirty="0"/>
              <a:t>2</a:t>
            </a:r>
            <a:r>
              <a:rPr lang="en-US" sz="2000" dirty="0"/>
              <a:t> 2s</a:t>
            </a:r>
            <a:r>
              <a:rPr lang="en-US" sz="2000" baseline="30000" dirty="0"/>
              <a:t>2</a:t>
            </a:r>
            <a:r>
              <a:rPr lang="en-US" sz="2000" dirty="0"/>
              <a:t> 2p</a:t>
            </a:r>
            <a:r>
              <a:rPr lang="en-US" sz="2000" baseline="30000" dirty="0"/>
              <a:t>6</a:t>
            </a:r>
            <a:r>
              <a:rPr lang="en-US" sz="2000" dirty="0"/>
              <a:t> 3s</a:t>
            </a:r>
            <a:r>
              <a:rPr lang="en-US" sz="2000" baseline="30000" dirty="0"/>
              <a:t>2</a:t>
            </a:r>
            <a:r>
              <a:rPr lang="en-US" sz="2000" dirty="0"/>
              <a:t> 3p</a:t>
            </a:r>
            <a:r>
              <a:rPr lang="en-US" sz="2000" baseline="30000" dirty="0"/>
              <a:t>2</a:t>
            </a:r>
            <a:r>
              <a:rPr lang="en-US" sz="2000" dirty="0" smtClean="0"/>
              <a:t>). </a:t>
            </a:r>
          </a:p>
          <a:p>
            <a:pPr marL="285750" indent="-285750" algn="just">
              <a:buFont typeface="Wingdings" panose="05000000000000000000" pitchFamily="2" charset="2"/>
              <a:buChar char="Ø"/>
            </a:pPr>
            <a:r>
              <a:rPr lang="en-US" sz="2000" dirty="0" smtClean="0"/>
              <a:t>For </a:t>
            </a:r>
            <a:r>
              <a:rPr lang="en-US" sz="2000" dirty="0"/>
              <a:t>Si the energy gap is only 1 </a:t>
            </a:r>
            <a:r>
              <a:rPr lang="en-US" sz="2000" dirty="0" smtClean="0"/>
              <a:t>eV.</a:t>
            </a:r>
          </a:p>
          <a:p>
            <a:pPr marL="285750" indent="-285750" algn="just">
              <a:buFont typeface="Wingdings" panose="05000000000000000000" pitchFamily="2" charset="2"/>
              <a:buChar char="Ø"/>
            </a:pPr>
            <a:r>
              <a:rPr lang="en-US" sz="2000" dirty="0" smtClean="0"/>
              <a:t>At </a:t>
            </a:r>
            <a:r>
              <a:rPr lang="en-US" sz="2000" dirty="0"/>
              <a:t>room temperature a noticeable number of electrons are thermally excited across the </a:t>
            </a:r>
            <a:r>
              <a:rPr lang="en-US" sz="2000" dirty="0" smtClean="0"/>
              <a:t>energy gap</a:t>
            </a:r>
            <a:r>
              <a:rPr lang="en-US" sz="2000" dirty="0"/>
              <a:t>, where states are available and electrons can gain energy and conduct </a:t>
            </a:r>
            <a:r>
              <a:rPr lang="en-US" sz="2000" dirty="0" smtClean="0"/>
              <a:t>current.</a:t>
            </a:r>
          </a:p>
          <a:p>
            <a:pPr marL="285750" indent="-285750" algn="just">
              <a:buFont typeface="Wingdings" panose="05000000000000000000" pitchFamily="2" charset="2"/>
              <a:buChar char="Ø"/>
            </a:pPr>
            <a:r>
              <a:rPr lang="en-US" sz="2000" dirty="0" smtClean="0"/>
              <a:t>Because </a:t>
            </a:r>
            <a:r>
              <a:rPr lang="en-US" sz="2000" dirty="0"/>
              <a:t>of the intermediate conductivity such materials are called semiconductors</a:t>
            </a:r>
          </a:p>
        </p:txBody>
      </p:sp>
      <p:sp>
        <p:nvSpPr>
          <p:cNvPr id="7" name="Rectangle 6"/>
          <p:cNvSpPr/>
          <p:nvPr/>
        </p:nvSpPr>
        <p:spPr>
          <a:xfrm>
            <a:off x="593950" y="3322588"/>
            <a:ext cx="6288675" cy="2554545"/>
          </a:xfrm>
          <a:prstGeom prst="rect">
            <a:avLst/>
          </a:prstGeom>
        </p:spPr>
        <p:txBody>
          <a:bodyPr wrap="square">
            <a:spAutoFit/>
          </a:bodyPr>
          <a:lstStyle/>
          <a:p>
            <a:pPr algn="just"/>
            <a:r>
              <a:rPr lang="en-US" sz="2000" b="1" dirty="0">
                <a:solidFill>
                  <a:srgbClr val="FF0000"/>
                </a:solidFill>
              </a:rPr>
              <a:t>Valence Band:-</a:t>
            </a:r>
            <a:r>
              <a:rPr lang="en-US" sz="2000" dirty="0"/>
              <a:t>The band of energy occupied by the valence electrons is called the valence band. The valence band is the highest occupied band.</a:t>
            </a:r>
          </a:p>
          <a:p>
            <a:pPr algn="just"/>
            <a:endParaRPr lang="en-US" sz="2000" dirty="0"/>
          </a:p>
          <a:p>
            <a:pPr algn="just"/>
            <a:r>
              <a:rPr lang="en-US" sz="2000" b="1" dirty="0">
                <a:solidFill>
                  <a:srgbClr val="FF0000"/>
                </a:solidFill>
              </a:rPr>
              <a:t>Conduction Band:-</a:t>
            </a:r>
            <a:r>
              <a:rPr lang="en-US" sz="2000" dirty="0"/>
              <a:t>The conduction band is normally empty and may be defined as the lowest unfilled energy band. In the conduction band, electrons can move freely and are generally called conduction </a:t>
            </a:r>
            <a:r>
              <a:rPr lang="en-US" sz="2000" dirty="0" smtClean="0"/>
              <a:t>electrons.</a:t>
            </a:r>
            <a:endParaRPr lang="en-US" sz="2000" dirty="0"/>
          </a:p>
        </p:txBody>
      </p:sp>
    </p:spTree>
    <p:extLst>
      <p:ext uri="{BB962C8B-B14F-4D97-AF65-F5344CB8AC3E}">
        <p14:creationId xmlns="" xmlns:p14="http://schemas.microsoft.com/office/powerpoint/2010/main" val="3697351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820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What is so special about the valence and conduction band?</a:t>
            </a:r>
            <a:endParaRPr lang="en-US" sz="3600" b="1" dirty="0"/>
          </a:p>
        </p:txBody>
      </p:sp>
      <p:sp>
        <p:nvSpPr>
          <p:cNvPr id="3" name="Rectangle 2"/>
          <p:cNvSpPr/>
          <p:nvPr/>
        </p:nvSpPr>
        <p:spPr>
          <a:xfrm>
            <a:off x="1113802" y="5900866"/>
            <a:ext cx="9964396" cy="307777"/>
          </a:xfrm>
          <a:prstGeom prst="rect">
            <a:avLst/>
          </a:prstGeom>
        </p:spPr>
        <p:txBody>
          <a:bodyPr wrap="square">
            <a:spAutoFit/>
          </a:bodyPr>
          <a:lstStyle/>
          <a:p>
            <a:r>
              <a:rPr lang="en-US" sz="1400" dirty="0">
                <a:hlinkClick r:id="rId2"/>
              </a:rPr>
              <a:t>https://</a:t>
            </a:r>
            <a:r>
              <a:rPr lang="en-US" sz="1400" dirty="0" smtClean="0">
                <a:hlinkClick r:id="rId2"/>
              </a:rPr>
              <a:t>physics.stackexchange.com/questions/266114/what-is-it-about-the-conduction-band-of-a-material-that-is-distinct-from-the-v</a:t>
            </a:r>
            <a:endParaRPr lang="en-US" sz="1400" dirty="0"/>
          </a:p>
        </p:txBody>
      </p:sp>
      <p:sp>
        <p:nvSpPr>
          <p:cNvPr id="2" name="TextBox 1"/>
          <p:cNvSpPr txBox="1"/>
          <p:nvPr/>
        </p:nvSpPr>
        <p:spPr>
          <a:xfrm>
            <a:off x="717846" y="940037"/>
            <a:ext cx="10777467" cy="4247317"/>
          </a:xfrm>
          <a:prstGeom prst="rect">
            <a:avLst/>
          </a:prstGeom>
          <a:noFill/>
          <a:ln w="22225">
            <a:solidFill>
              <a:schemeClr val="tx1"/>
            </a:solidFill>
          </a:ln>
        </p:spPr>
        <p:txBody>
          <a:bodyPr wrap="square" rtlCol="0">
            <a:spAutoFit/>
          </a:bodyPr>
          <a:lstStyle/>
          <a:p>
            <a:pPr marL="285750" indent="-285750" algn="just">
              <a:buFont typeface="Wingdings" panose="05000000000000000000" pitchFamily="2" charset="2"/>
              <a:buChar char="ü"/>
            </a:pPr>
            <a:r>
              <a:rPr lang="en-US" dirty="0" smtClean="0"/>
              <a:t>In ideal cases the conduction band is empty and the valence band is fully occupied. Hence, when the electrons move from the valence band to the conduction band, gaining some energy from the external source, the electron become free to roam about in the conduction band. This is why conduction band is responsible for the conduction of electricity. The electrons can occupy any energy state within this conduction band of energies. </a:t>
            </a:r>
          </a:p>
          <a:p>
            <a:pPr marL="285750" indent="-285750" algn="just">
              <a:buFont typeface="Wingdings" panose="05000000000000000000" pitchFamily="2" charset="2"/>
              <a:buChar char="ü"/>
            </a:pPr>
            <a:r>
              <a:rPr lang="en-US" dirty="0" smtClean="0"/>
              <a:t>Pauli's </a:t>
            </a:r>
            <a:r>
              <a:rPr lang="en-US" dirty="0"/>
              <a:t>exclusion </a:t>
            </a:r>
            <a:r>
              <a:rPr lang="en-US" dirty="0" smtClean="0"/>
              <a:t>principle however, </a:t>
            </a:r>
            <a:r>
              <a:rPr lang="en-US" dirty="0"/>
              <a:t>forbids two electrons to </a:t>
            </a:r>
            <a:r>
              <a:rPr lang="en-US" dirty="0" smtClean="0"/>
              <a:t>occupy </a:t>
            </a:r>
            <a:r>
              <a:rPr lang="en-US" dirty="0"/>
              <a:t>same energy state. If one electron takes one energy state, then other electrons in the same band now have </a:t>
            </a:r>
            <a:r>
              <a:rPr lang="en-US" dirty="0" smtClean="0"/>
              <a:t>less number of </a:t>
            </a:r>
            <a:r>
              <a:rPr lang="en-US" dirty="0"/>
              <a:t>unoccupied states to move to</a:t>
            </a:r>
            <a:r>
              <a:rPr lang="en-US" dirty="0" smtClean="0"/>
              <a:t>.</a:t>
            </a:r>
          </a:p>
          <a:p>
            <a:pPr marL="285750" indent="-285750" algn="just">
              <a:buFont typeface="Wingdings" panose="05000000000000000000" pitchFamily="2" charset="2"/>
              <a:buChar char="ü"/>
            </a:pPr>
            <a:r>
              <a:rPr lang="en-US" dirty="0" smtClean="0"/>
              <a:t>So, if more electrons are </a:t>
            </a:r>
            <a:r>
              <a:rPr lang="en-US" dirty="0"/>
              <a:t>brought to the conduction band</a:t>
            </a:r>
            <a:r>
              <a:rPr lang="en-US" dirty="0" smtClean="0"/>
              <a:t>, </a:t>
            </a:r>
            <a:r>
              <a:rPr lang="en-US" dirty="0"/>
              <a:t>less freedom each of them </a:t>
            </a:r>
            <a:r>
              <a:rPr lang="en-US" dirty="0" smtClean="0"/>
              <a:t>has, </a:t>
            </a:r>
            <a:r>
              <a:rPr lang="en-US" dirty="0"/>
              <a:t>to move around within this band. If it becomes totally full, they are all again "fixed" at their current energy </a:t>
            </a:r>
            <a:r>
              <a:rPr lang="en-US" dirty="0" smtClean="0"/>
              <a:t>states and the freedom is lost. Thus, once </a:t>
            </a:r>
            <a:r>
              <a:rPr lang="en-US" dirty="0"/>
              <a:t>again </a:t>
            </a:r>
            <a:r>
              <a:rPr lang="en-US" dirty="0" smtClean="0"/>
              <a:t>some amount of energy has to </a:t>
            </a:r>
            <a:r>
              <a:rPr lang="en-US" dirty="0"/>
              <a:t>be </a:t>
            </a:r>
            <a:r>
              <a:rPr lang="en-US" dirty="0" smtClean="0"/>
              <a:t>added to make a jump to </a:t>
            </a:r>
            <a:r>
              <a:rPr lang="en-US" dirty="0"/>
              <a:t>even higher band to reach freedom again</a:t>
            </a:r>
            <a:r>
              <a:rPr lang="en-US" dirty="0" smtClean="0"/>
              <a:t>.</a:t>
            </a:r>
          </a:p>
          <a:p>
            <a:pPr marL="285750" indent="-285750" algn="just">
              <a:buFont typeface="Wingdings" panose="05000000000000000000" pitchFamily="2" charset="2"/>
              <a:buChar char="ü"/>
            </a:pPr>
            <a:r>
              <a:rPr lang="en-US" dirty="0"/>
              <a:t>At this </a:t>
            </a:r>
            <a:r>
              <a:rPr lang="en-US" dirty="0" smtClean="0"/>
              <a:t>point, </a:t>
            </a:r>
            <a:r>
              <a:rPr lang="en-US" dirty="0"/>
              <a:t>the </a:t>
            </a:r>
            <a:r>
              <a:rPr lang="en-US" dirty="0" smtClean="0"/>
              <a:t>recently </a:t>
            </a:r>
            <a:r>
              <a:rPr lang="en-US" dirty="0"/>
              <a:t>full conduction band has become "the new" valence band. And "the new" conduction band is the nearest band higher up (energy-wise). There is thus no difference between valence and conduction bands other than how </a:t>
            </a:r>
            <a:r>
              <a:rPr lang="en-US" dirty="0" smtClean="0"/>
              <a:t>much occupied </a:t>
            </a:r>
            <a:r>
              <a:rPr lang="en-US" dirty="0"/>
              <a:t>they are.</a:t>
            </a:r>
          </a:p>
        </p:txBody>
      </p:sp>
    </p:spTree>
    <p:extLst>
      <p:ext uri="{BB962C8B-B14F-4D97-AF65-F5344CB8AC3E}">
        <p14:creationId xmlns="" xmlns:p14="http://schemas.microsoft.com/office/powerpoint/2010/main" val="353275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0958" y="39189"/>
            <a:ext cx="6496595" cy="762687"/>
          </a:xfrm>
        </p:spPr>
        <p:txBody>
          <a:bodyPr/>
          <a:lstStyle/>
          <a:p>
            <a:pPr eaLnBrk="1" hangingPunct="1"/>
            <a:r>
              <a:rPr lang="en-US" altLang="en-US" b="1" dirty="0" smtClean="0"/>
              <a:t>Band Formation in Silicon </a:t>
            </a:r>
            <a:endParaRPr lang="en-IN" altLang="en-US" b="1" dirty="0" smtClean="0"/>
          </a:p>
        </p:txBody>
      </p:sp>
      <p:sp>
        <p:nvSpPr>
          <p:cNvPr id="3" name="Content Placeholder 2"/>
          <p:cNvSpPr>
            <a:spLocks noGrp="1"/>
          </p:cNvSpPr>
          <p:nvPr>
            <p:ph idx="1"/>
          </p:nvPr>
        </p:nvSpPr>
        <p:spPr>
          <a:xfrm>
            <a:off x="165462" y="915718"/>
            <a:ext cx="6708163" cy="3473404"/>
          </a:xfrm>
        </p:spPr>
        <p:txBody>
          <a:bodyPr rtlCol="0">
            <a:normAutofit/>
          </a:bodyPr>
          <a:lstStyle/>
          <a:p>
            <a:pPr>
              <a:defRPr/>
            </a:pPr>
            <a:r>
              <a:rPr lang="en-IN" sz="2400" dirty="0"/>
              <a:t>In a solid, many atoms are brought together, so that the split energy levels form essentially continuous bands </a:t>
            </a:r>
            <a:r>
              <a:rPr lang="en-IN" sz="2400" dirty="0" smtClean="0"/>
              <a:t>of energies</a:t>
            </a:r>
            <a:r>
              <a:rPr lang="en-IN" sz="2400" dirty="0"/>
              <a:t>. </a:t>
            </a:r>
            <a:endParaRPr lang="en-IN" sz="2400" dirty="0" smtClean="0"/>
          </a:p>
          <a:p>
            <a:pPr>
              <a:defRPr/>
            </a:pPr>
            <a:r>
              <a:rPr lang="en-IN" sz="2400" dirty="0" smtClean="0"/>
              <a:t>Each </a:t>
            </a:r>
            <a:r>
              <a:rPr lang="en-IN" sz="2400" dirty="0"/>
              <a:t>isolated silicon atom has an electronic structure </a:t>
            </a:r>
            <a:endParaRPr lang="en-IN" sz="2400" dirty="0" smtClean="0"/>
          </a:p>
          <a:p>
            <a:pPr>
              <a:defRPr/>
            </a:pPr>
            <a:r>
              <a:rPr lang="en-IN" sz="2400" dirty="0" smtClean="0"/>
              <a:t>1s</a:t>
            </a:r>
            <a:r>
              <a:rPr lang="en-IN" sz="2400" baseline="30000" dirty="0" smtClean="0"/>
              <a:t>2</a:t>
            </a:r>
            <a:r>
              <a:rPr lang="en-IN" sz="2400" dirty="0" smtClean="0"/>
              <a:t> 2s</a:t>
            </a:r>
            <a:r>
              <a:rPr lang="en-IN" sz="2400" baseline="30000" dirty="0" smtClean="0"/>
              <a:t>2 </a:t>
            </a:r>
            <a:r>
              <a:rPr lang="en-IN" sz="2400" dirty="0" smtClean="0"/>
              <a:t>2p</a:t>
            </a:r>
            <a:r>
              <a:rPr lang="en-IN" sz="2400" baseline="30000" dirty="0" smtClean="0"/>
              <a:t> 6 </a:t>
            </a:r>
            <a:r>
              <a:rPr lang="en-IN" sz="2400" dirty="0" smtClean="0"/>
              <a:t>3s</a:t>
            </a:r>
            <a:r>
              <a:rPr lang="en-IN" sz="2400" baseline="30000" dirty="0" smtClean="0"/>
              <a:t>2</a:t>
            </a:r>
            <a:r>
              <a:rPr lang="en-IN" sz="2400" dirty="0" smtClean="0"/>
              <a:t> 3p</a:t>
            </a:r>
            <a:r>
              <a:rPr lang="en-IN" sz="2400" baseline="30000" dirty="0" smtClean="0"/>
              <a:t>2 </a:t>
            </a:r>
            <a:r>
              <a:rPr lang="en-IN" sz="2400" dirty="0" smtClean="0"/>
              <a:t>in </a:t>
            </a:r>
            <a:r>
              <a:rPr lang="en-IN" sz="2400" dirty="0"/>
              <a:t>the ground state. </a:t>
            </a:r>
            <a:endParaRPr lang="en-IN" sz="2400" dirty="0" smtClean="0"/>
          </a:p>
          <a:p>
            <a:pPr>
              <a:defRPr/>
            </a:pPr>
            <a:r>
              <a:rPr lang="en-IN" sz="2400" dirty="0" smtClean="0"/>
              <a:t>Each </a:t>
            </a:r>
            <a:r>
              <a:rPr lang="en-IN" sz="2400" dirty="0"/>
              <a:t>atom has available </a:t>
            </a:r>
            <a:r>
              <a:rPr lang="en-IN" sz="2400" b="1" dirty="0"/>
              <a:t>two Is states, two 2s states, six 2p states, two </a:t>
            </a:r>
            <a:r>
              <a:rPr lang="en-IN" sz="2400" b="1" dirty="0" smtClean="0"/>
              <a:t>3s </a:t>
            </a:r>
            <a:r>
              <a:rPr lang="en-IN" sz="2400" b="1" dirty="0"/>
              <a:t>states, six 3p states, and higher </a:t>
            </a:r>
            <a:r>
              <a:rPr lang="en-IN" sz="2400" b="1" dirty="0" smtClean="0"/>
              <a:t>states.</a:t>
            </a:r>
          </a:p>
        </p:txBody>
      </p:sp>
      <p:pic>
        <p:nvPicPr>
          <p:cNvPr id="4" name="Content Placeholder 5"/>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a:xfrm>
            <a:off x="6688534" y="39189"/>
            <a:ext cx="5455572" cy="4367213"/>
          </a:xfrm>
          <a:prstGeom prst="rect">
            <a:avLst/>
          </a:prstGeom>
        </p:spPr>
      </p:pic>
      <p:sp>
        <p:nvSpPr>
          <p:cNvPr id="2" name="Rectangle 1"/>
          <p:cNvSpPr/>
          <p:nvPr/>
        </p:nvSpPr>
        <p:spPr>
          <a:xfrm>
            <a:off x="268172" y="4366794"/>
            <a:ext cx="11566777" cy="2123658"/>
          </a:xfrm>
          <a:prstGeom prst="rect">
            <a:avLst/>
          </a:prstGeom>
        </p:spPr>
        <p:txBody>
          <a:bodyPr wrap="square">
            <a:spAutoFit/>
          </a:bodyPr>
          <a:lstStyle/>
          <a:p>
            <a:pPr>
              <a:defRPr/>
            </a:pPr>
            <a:r>
              <a:rPr lang="en-IN" sz="2200" dirty="0"/>
              <a:t>If we consider N atoms, there will be </a:t>
            </a:r>
            <a:r>
              <a:rPr lang="en-IN" sz="2200" b="1" dirty="0"/>
              <a:t>2N, 2N, 6N, 2N, and 6N quantum states of type Is, 2s, 2p, 3s, and 3p, respectively</a:t>
            </a:r>
            <a:r>
              <a:rPr lang="en-IN" sz="2200" dirty="0"/>
              <a:t>. </a:t>
            </a:r>
          </a:p>
          <a:p>
            <a:pPr>
              <a:defRPr/>
            </a:pPr>
            <a:r>
              <a:rPr lang="en-IN" sz="2200" dirty="0"/>
              <a:t>As the interatomic spacing decreases, these energy levels split into bands, beginning with the outer </a:t>
            </a:r>
            <a:r>
              <a:rPr lang="en-IN" sz="2200" b="1" dirty="0"/>
              <a:t>(n = 3) shell</a:t>
            </a:r>
            <a:r>
              <a:rPr lang="en-IN" sz="2200" dirty="0"/>
              <a:t>. </a:t>
            </a:r>
          </a:p>
          <a:p>
            <a:pPr>
              <a:defRPr/>
            </a:pPr>
            <a:r>
              <a:rPr lang="en-IN" sz="2200" dirty="0"/>
              <a:t>As the </a:t>
            </a:r>
            <a:r>
              <a:rPr lang="en-IN" sz="2200" b="1" dirty="0"/>
              <a:t>"3s" and "3p" bands grow</a:t>
            </a:r>
            <a:r>
              <a:rPr lang="en-IN" sz="2200" dirty="0"/>
              <a:t>, </a:t>
            </a:r>
            <a:r>
              <a:rPr lang="en-IN" sz="2200" b="1" dirty="0"/>
              <a:t>they merge into a single band composed of a mixture of energy levels</a:t>
            </a:r>
            <a:r>
              <a:rPr lang="en-IN" sz="2200" dirty="0"/>
              <a:t>. </a:t>
            </a:r>
            <a:r>
              <a:rPr lang="en-IN" sz="2200" dirty="0" smtClean="0"/>
              <a:t> </a:t>
            </a:r>
            <a:r>
              <a:rPr lang="en-IN" sz="2200" b="1" dirty="0" smtClean="0"/>
              <a:t>This </a:t>
            </a:r>
            <a:r>
              <a:rPr lang="en-IN" sz="2200" b="1" dirty="0"/>
              <a:t>band of "3s-3p" levels contains 8N available quantum states</a:t>
            </a:r>
            <a:r>
              <a:rPr lang="en-IN" sz="2200" dirty="0"/>
              <a:t>. </a:t>
            </a:r>
          </a:p>
        </p:txBody>
      </p:sp>
    </p:spTree>
    <p:extLst>
      <p:ext uri="{BB962C8B-B14F-4D97-AF65-F5344CB8AC3E}">
        <p14:creationId xmlns="" xmlns:p14="http://schemas.microsoft.com/office/powerpoint/2010/main" val="3822773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6126" y="21981"/>
            <a:ext cx="7119257" cy="777875"/>
          </a:xfrm>
        </p:spPr>
        <p:txBody>
          <a:bodyPr/>
          <a:lstStyle/>
          <a:p>
            <a:pPr eaLnBrk="1" hangingPunct="1"/>
            <a:r>
              <a:rPr lang="en-US" altLang="en-US" b="1" dirty="0" smtClean="0"/>
              <a:t>Band Formation in Silicon </a:t>
            </a:r>
            <a:endParaRPr lang="en-IN" altLang="en-US" b="1" dirty="0" smtClean="0"/>
          </a:p>
        </p:txBody>
      </p:sp>
      <p:sp>
        <p:nvSpPr>
          <p:cNvPr id="3" name="Content Placeholder 2"/>
          <p:cNvSpPr>
            <a:spLocks noGrp="1"/>
          </p:cNvSpPr>
          <p:nvPr>
            <p:ph idx="1"/>
          </p:nvPr>
        </p:nvSpPr>
        <p:spPr>
          <a:xfrm>
            <a:off x="420189" y="4010222"/>
            <a:ext cx="11351622" cy="2338327"/>
          </a:xfrm>
        </p:spPr>
        <p:txBody>
          <a:bodyPr rtlCol="0">
            <a:normAutofit/>
          </a:bodyPr>
          <a:lstStyle/>
          <a:p>
            <a:pPr algn="just">
              <a:defRPr/>
            </a:pPr>
            <a:r>
              <a:rPr lang="en-IN" sz="2400" dirty="0" smtClean="0"/>
              <a:t>Thus</a:t>
            </a:r>
            <a:r>
              <a:rPr lang="en-IN" sz="2400" dirty="0"/>
              <a:t>, apart from the low-lying and tightly bound "core" </a:t>
            </a:r>
            <a:r>
              <a:rPr lang="en-IN" sz="2400" dirty="0" smtClean="0"/>
              <a:t>lev­els</a:t>
            </a:r>
            <a:r>
              <a:rPr lang="en-IN" sz="2400" dirty="0"/>
              <a:t>, the silicon crystal has two bands of available energy levels separated by an energy gap </a:t>
            </a:r>
            <a:r>
              <a:rPr lang="en-IN" sz="2400" dirty="0" err="1" smtClean="0"/>
              <a:t>E</a:t>
            </a:r>
            <a:r>
              <a:rPr lang="en-IN" sz="2400" baseline="-25000" dirty="0" err="1" smtClean="0"/>
              <a:t>g</a:t>
            </a:r>
            <a:r>
              <a:rPr lang="en-IN" sz="2400" dirty="0" smtClean="0"/>
              <a:t> wide</a:t>
            </a:r>
            <a:r>
              <a:rPr lang="en-IN" sz="2400" dirty="0"/>
              <a:t>, which contains no allowed energy levels for electrons to occupy. </a:t>
            </a:r>
            <a:endParaRPr lang="en-IN" sz="2400" dirty="0" smtClean="0"/>
          </a:p>
          <a:p>
            <a:pPr algn="just">
              <a:defRPr/>
            </a:pPr>
            <a:endParaRPr lang="en-IN" sz="2400" dirty="0" smtClean="0"/>
          </a:p>
          <a:p>
            <a:pPr algn="just">
              <a:defRPr/>
            </a:pPr>
            <a:r>
              <a:rPr lang="en-IN" sz="2400" dirty="0" smtClean="0"/>
              <a:t>This gap is </a:t>
            </a:r>
            <a:r>
              <a:rPr lang="en-IN" sz="2400" dirty="0"/>
              <a:t>sometimes called a </a:t>
            </a:r>
            <a:r>
              <a:rPr lang="en-IN" sz="2400" b="1" dirty="0"/>
              <a:t>"forbidden band,"</a:t>
            </a:r>
            <a:r>
              <a:rPr lang="en-IN" sz="2400" dirty="0"/>
              <a:t> since in a perfect crystal it contains no electron energy states. </a:t>
            </a:r>
          </a:p>
        </p:txBody>
      </p:sp>
      <p:pic>
        <p:nvPicPr>
          <p:cNvPr id="5" name="Content Placeholder 5"/>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a:xfrm>
            <a:off x="7210697" y="45336"/>
            <a:ext cx="4920345" cy="3938760"/>
          </a:xfrm>
          <a:prstGeom prst="rect">
            <a:avLst/>
          </a:prstGeom>
        </p:spPr>
      </p:pic>
      <p:sp>
        <p:nvSpPr>
          <p:cNvPr id="2" name="Rectangle 1"/>
          <p:cNvSpPr/>
          <p:nvPr/>
        </p:nvSpPr>
        <p:spPr>
          <a:xfrm>
            <a:off x="420189" y="868482"/>
            <a:ext cx="6699068" cy="3046988"/>
          </a:xfrm>
          <a:prstGeom prst="rect">
            <a:avLst/>
          </a:prstGeom>
        </p:spPr>
        <p:txBody>
          <a:bodyPr wrap="square">
            <a:spAutoFit/>
          </a:bodyPr>
          <a:lstStyle/>
          <a:p>
            <a:pPr marL="342900" indent="-342900" algn="just">
              <a:buFont typeface="Arial" panose="020B0604020202020204" pitchFamily="34" charset="0"/>
              <a:buChar char="•"/>
              <a:defRPr/>
            </a:pPr>
            <a:r>
              <a:rPr lang="en-IN" sz="2400" dirty="0"/>
              <a:t>As the distance between atoms approaches the equilibrium interatomic spacing of silicon, </a:t>
            </a:r>
            <a:r>
              <a:rPr lang="en-IN" sz="2400" b="1" dirty="0"/>
              <a:t>this band splits into two bands separated by an energy gap </a:t>
            </a:r>
            <a:r>
              <a:rPr lang="en-IN" sz="2400" b="1" dirty="0" err="1"/>
              <a:t>Eg</a:t>
            </a:r>
            <a:r>
              <a:rPr lang="en-IN" sz="2400" b="1" dirty="0"/>
              <a:t>.</a:t>
            </a:r>
            <a:r>
              <a:rPr lang="en-IN" sz="2400" dirty="0"/>
              <a:t> </a:t>
            </a:r>
          </a:p>
          <a:p>
            <a:pPr marL="342900" indent="-342900" algn="just">
              <a:buFont typeface="Arial" panose="020B0604020202020204" pitchFamily="34" charset="0"/>
              <a:buChar char="•"/>
              <a:defRPr/>
            </a:pPr>
            <a:endParaRPr lang="en-IN" sz="2400" b="1" dirty="0"/>
          </a:p>
          <a:p>
            <a:pPr marL="342900" indent="-342900" algn="just">
              <a:buFont typeface="Arial" panose="020B0604020202020204" pitchFamily="34" charset="0"/>
              <a:buChar char="•"/>
              <a:defRPr/>
            </a:pPr>
            <a:r>
              <a:rPr lang="en-IN" sz="2400" b="1" dirty="0"/>
              <a:t>The upper band (called the conduction band) contains 4N quantum states</a:t>
            </a:r>
            <a:r>
              <a:rPr lang="en-IN" sz="2400" dirty="0"/>
              <a:t>, </a:t>
            </a:r>
            <a:r>
              <a:rPr lang="en-IN" sz="2400" b="1" dirty="0"/>
              <a:t>as does the lower (valence) band</a:t>
            </a:r>
            <a:r>
              <a:rPr lang="en-IN" sz="2400" dirty="0"/>
              <a:t>. </a:t>
            </a:r>
          </a:p>
        </p:txBody>
      </p:sp>
    </p:spTree>
    <p:extLst>
      <p:ext uri="{BB962C8B-B14F-4D97-AF65-F5344CB8AC3E}">
        <p14:creationId xmlns="" xmlns:p14="http://schemas.microsoft.com/office/powerpoint/2010/main" val="3895829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90003" y="273684"/>
            <a:ext cx="10515600" cy="1058727"/>
          </a:xfrm>
        </p:spPr>
        <p:txBody>
          <a:bodyPr/>
          <a:lstStyle/>
          <a:p>
            <a:pPr eaLnBrk="1" hangingPunct="1"/>
            <a:r>
              <a:rPr lang="en-US" altLang="en-US" b="1" dirty="0" smtClean="0"/>
              <a:t>Band Formation in Silicon </a:t>
            </a:r>
            <a:endParaRPr lang="en-IN" altLang="en-US" b="1" dirty="0" smtClean="0"/>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53492" y="1149531"/>
            <a:ext cx="6710518" cy="5283085"/>
          </a:xfrm>
        </p:spPr>
      </p:pic>
      <p:pic>
        <p:nvPicPr>
          <p:cNvPr id="5"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612669" y="1533222"/>
            <a:ext cx="6548846" cy="4958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953129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28748" y="456566"/>
            <a:ext cx="6450875" cy="1325563"/>
          </a:xfrm>
        </p:spPr>
        <p:txBody>
          <a:bodyPr/>
          <a:lstStyle/>
          <a:p>
            <a:pPr eaLnBrk="1" hangingPunct="1"/>
            <a:r>
              <a:rPr lang="en-US" altLang="en-US" b="1" dirty="0" smtClean="0"/>
              <a:t>Formation of bands in Silicon</a:t>
            </a:r>
            <a:endParaRPr lang="en-IN" altLang="en-US" b="1" dirty="0" smtClean="0"/>
          </a:p>
        </p:txBody>
      </p:sp>
      <p:sp>
        <p:nvSpPr>
          <p:cNvPr id="3" name="Content Placeholder 2"/>
          <p:cNvSpPr>
            <a:spLocks noGrp="1"/>
          </p:cNvSpPr>
          <p:nvPr>
            <p:ph idx="1"/>
          </p:nvPr>
        </p:nvSpPr>
        <p:spPr>
          <a:xfrm>
            <a:off x="420189" y="2526713"/>
            <a:ext cx="6006738" cy="1078637"/>
          </a:xfrm>
        </p:spPr>
        <p:txBody>
          <a:bodyPr rtlCol="0">
            <a:normAutofit/>
          </a:bodyPr>
          <a:lstStyle/>
          <a:p>
            <a:pPr>
              <a:buFont typeface="Wingdings" panose="05000000000000000000" pitchFamily="2" charset="2"/>
              <a:buChar char="§"/>
              <a:defRPr/>
            </a:pPr>
            <a:r>
              <a:rPr lang="en-IN" dirty="0" smtClean="0"/>
              <a:t>The </a:t>
            </a:r>
            <a:r>
              <a:rPr lang="en-IN" dirty="0"/>
              <a:t>core levels (n = 1,2) in Si are completely filled with electrons. </a:t>
            </a:r>
            <a:endParaRPr lang="en-IN" dirty="0" smtClean="0"/>
          </a:p>
        </p:txBody>
      </p:sp>
      <p:pic>
        <p:nvPicPr>
          <p:cNvPr id="4" name="Content Placeholder 3"/>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a:xfrm>
            <a:off x="5666080" y="260622"/>
            <a:ext cx="6336375" cy="3187973"/>
          </a:xfrm>
          <a:prstGeom prst="rect">
            <a:avLst/>
          </a:prstGeom>
        </p:spPr>
      </p:pic>
      <p:sp>
        <p:nvSpPr>
          <p:cNvPr id="2" name="Rectangle 1"/>
          <p:cNvSpPr/>
          <p:nvPr/>
        </p:nvSpPr>
        <p:spPr>
          <a:xfrm>
            <a:off x="328748" y="3734712"/>
            <a:ext cx="11015255" cy="1938992"/>
          </a:xfrm>
          <a:prstGeom prst="rect">
            <a:avLst/>
          </a:prstGeom>
        </p:spPr>
        <p:txBody>
          <a:bodyPr wrap="square">
            <a:spAutoFit/>
          </a:bodyPr>
          <a:lstStyle/>
          <a:p>
            <a:pPr marL="342900" indent="-342900">
              <a:buFont typeface="Wingdings" panose="05000000000000000000" pitchFamily="2" charset="2"/>
              <a:buChar char="§"/>
              <a:defRPr/>
            </a:pPr>
            <a:r>
              <a:rPr lang="en-IN" sz="2400" dirty="0"/>
              <a:t>At the actual atomic spacing of the crystal, </a:t>
            </a:r>
            <a:r>
              <a:rPr lang="en-IN" sz="2400" b="1" dirty="0"/>
              <a:t>the 2N electrons in the 3s subshell and the 2N electrons in the 3p subshell undergo sp</a:t>
            </a:r>
            <a:r>
              <a:rPr lang="en-IN" sz="2400" b="1" baseline="30000" dirty="0"/>
              <a:t>2</a:t>
            </a:r>
            <a:r>
              <a:rPr lang="en-IN" sz="2400" b="1" dirty="0"/>
              <a:t> hybridization</a:t>
            </a:r>
            <a:r>
              <a:rPr lang="en-IN" sz="2400" dirty="0"/>
              <a:t>, and </a:t>
            </a:r>
            <a:endParaRPr lang="en-IN" sz="2400" dirty="0" smtClean="0"/>
          </a:p>
          <a:p>
            <a:pPr marL="342900" indent="-342900">
              <a:buFont typeface="Wingdings" panose="05000000000000000000" pitchFamily="2" charset="2"/>
              <a:buChar char="§"/>
              <a:defRPr/>
            </a:pPr>
            <a:endParaRPr lang="en-IN" sz="2400" dirty="0"/>
          </a:p>
          <a:p>
            <a:pPr marL="342900" indent="-342900">
              <a:buFont typeface="Wingdings" panose="05000000000000000000" pitchFamily="2" charset="2"/>
              <a:buChar char="§"/>
              <a:defRPr/>
            </a:pPr>
            <a:r>
              <a:rPr lang="en-IN" sz="2400" dirty="0" err="1" smtClean="0"/>
              <a:t>ll</a:t>
            </a:r>
            <a:r>
              <a:rPr lang="en-IN" sz="2400" dirty="0" smtClean="0"/>
              <a:t> </a:t>
            </a:r>
            <a:r>
              <a:rPr lang="en-IN" sz="2400" dirty="0"/>
              <a:t>end up in </a:t>
            </a:r>
            <a:r>
              <a:rPr lang="en-IN" sz="2400" b="1" dirty="0"/>
              <a:t>the lower 4N quantum states (va­lence band), while the higher-lying 4N quantum states (conduction band) are empty, separated by a band gap. </a:t>
            </a:r>
          </a:p>
        </p:txBody>
      </p:sp>
    </p:spTree>
    <p:extLst>
      <p:ext uri="{BB962C8B-B14F-4D97-AF65-F5344CB8AC3E}">
        <p14:creationId xmlns="" xmlns:p14="http://schemas.microsoft.com/office/powerpoint/2010/main" val="4078733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19" y="26127"/>
            <a:ext cx="10515600" cy="731519"/>
          </a:xfrm>
        </p:spPr>
        <p:txBody>
          <a:bodyPr/>
          <a:lstStyle/>
          <a:p>
            <a:pPr eaLnBrk="1" hangingPunct="1"/>
            <a:r>
              <a:rPr lang="en-US" altLang="en-US" b="1" dirty="0" smtClean="0"/>
              <a:t>Band </a:t>
            </a:r>
            <a:r>
              <a:rPr lang="en-US" altLang="en-US" b="1" dirty="0"/>
              <a:t>g</a:t>
            </a:r>
            <a:r>
              <a:rPr lang="en-US" altLang="en-US" b="1" dirty="0" smtClean="0"/>
              <a:t>ap in the solids</a:t>
            </a:r>
            <a:endParaRPr lang="en-IN" altLang="en-US" b="1" dirty="0" smtClean="0"/>
          </a:p>
        </p:txBody>
      </p:sp>
      <p:pic>
        <p:nvPicPr>
          <p:cNvPr id="29699"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257910" y="3234751"/>
            <a:ext cx="6680764" cy="3512425"/>
          </a:xfrm>
        </p:spPr>
      </p:pic>
      <p:pic>
        <p:nvPicPr>
          <p:cNvPr id="4" name="Picture 3"/>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5185953" y="444137"/>
            <a:ext cx="6533957" cy="402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98050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820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Insulators</a:t>
            </a:r>
            <a:endParaRPr lang="en-US" sz="3600" b="1" dirty="0"/>
          </a:p>
        </p:txBody>
      </p:sp>
      <p:sp>
        <p:nvSpPr>
          <p:cNvPr id="5" name="TextBox 4"/>
          <p:cNvSpPr txBox="1"/>
          <p:nvPr/>
        </p:nvSpPr>
        <p:spPr>
          <a:xfrm>
            <a:off x="735474" y="1031104"/>
            <a:ext cx="5938792" cy="4832092"/>
          </a:xfrm>
          <a:prstGeom prst="rect">
            <a:avLst/>
          </a:prstGeom>
          <a:noFill/>
          <a:ln w="22225">
            <a:solidFill>
              <a:schemeClr val="tx1"/>
            </a:solidFill>
          </a:ln>
        </p:spPr>
        <p:txBody>
          <a:bodyPr wrap="square" rtlCol="0">
            <a:spAutoFit/>
          </a:bodyPr>
          <a:lstStyle/>
          <a:p>
            <a:pPr marL="285750" indent="-285750" algn="just">
              <a:buFont typeface="Wingdings" panose="05000000000000000000" pitchFamily="2" charset="2"/>
              <a:buChar char="ü"/>
            </a:pPr>
            <a:r>
              <a:rPr lang="en-US" sz="2200" dirty="0" smtClean="0"/>
              <a:t>The band formation for the insulators is as shown in the figure.</a:t>
            </a:r>
          </a:p>
          <a:p>
            <a:pPr marL="285750" indent="-285750" algn="just">
              <a:buFont typeface="Wingdings" panose="05000000000000000000" pitchFamily="2" charset="2"/>
              <a:buChar char="ü"/>
            </a:pPr>
            <a:r>
              <a:rPr lang="en-US" sz="2200" dirty="0" smtClean="0"/>
              <a:t>The forbidden gap between the highest filled band and the lowest empty band is very wide and is about 3 eV to 6 eV. </a:t>
            </a:r>
          </a:p>
          <a:p>
            <a:pPr marL="285750" indent="-285750" algn="just">
              <a:buFont typeface="Wingdings" panose="05000000000000000000" pitchFamily="2" charset="2"/>
              <a:buChar char="ü"/>
            </a:pPr>
            <a:r>
              <a:rPr lang="en-US" sz="2200" dirty="0" smtClean="0"/>
              <a:t>Very few electrons from the filled band reach the empty band even if we thermally excite them or apply an electric field to them.  </a:t>
            </a:r>
          </a:p>
          <a:p>
            <a:pPr marL="285750" indent="-285750" algn="just">
              <a:buFont typeface="Wingdings" panose="05000000000000000000" pitchFamily="2" charset="2"/>
              <a:buChar char="ü"/>
            </a:pPr>
            <a:r>
              <a:rPr lang="en-US" sz="2200" dirty="0" smtClean="0"/>
              <a:t>The Pauli’s exclusion principle restricts the electrons from moving in the valence band. Hence a free electron current cannot be obtained for the insulating material.</a:t>
            </a:r>
          </a:p>
          <a:p>
            <a:pPr marL="285750" indent="-285750" algn="just">
              <a:buFont typeface="Wingdings" panose="05000000000000000000" pitchFamily="2" charset="2"/>
              <a:buChar char="ü"/>
            </a:pPr>
            <a:r>
              <a:rPr lang="en-US" sz="2200" dirty="0" smtClean="0"/>
              <a:t>Ex- diamond, quartz, </a:t>
            </a:r>
            <a:r>
              <a:rPr lang="en-US" sz="2200" dirty="0" err="1" smtClean="0"/>
              <a:t>ZnO</a:t>
            </a:r>
            <a:r>
              <a:rPr lang="en-US" sz="2200" dirty="0" smtClean="0"/>
              <a:t>, </a:t>
            </a:r>
            <a:r>
              <a:rPr lang="en-US" sz="2200" dirty="0" err="1" smtClean="0"/>
              <a:t>Agcl</a:t>
            </a:r>
            <a:r>
              <a:rPr lang="en-US" sz="2200" dirty="0" smtClean="0"/>
              <a:t> etc.</a:t>
            </a:r>
          </a:p>
          <a:p>
            <a:pPr algn="just"/>
            <a:endParaRPr lang="en-US" sz="2200" dirty="0"/>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331919" y="1031104"/>
            <a:ext cx="3741664" cy="5552576"/>
          </a:xfrm>
          <a:prstGeom prst="rect">
            <a:avLst/>
          </a:prstGeom>
        </p:spPr>
      </p:pic>
    </p:spTree>
    <p:extLst>
      <p:ext uri="{BB962C8B-B14F-4D97-AF65-F5344CB8AC3E}">
        <p14:creationId xmlns="" xmlns:p14="http://schemas.microsoft.com/office/powerpoint/2010/main" val="2149481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820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Semiconductors</a:t>
            </a:r>
            <a:endParaRPr lang="en-US" sz="3600" b="1" dirty="0"/>
          </a:p>
        </p:txBody>
      </p:sp>
      <p:sp>
        <p:nvSpPr>
          <p:cNvPr id="2" name="TextBox 1"/>
          <p:cNvSpPr txBox="1"/>
          <p:nvPr/>
        </p:nvSpPr>
        <p:spPr>
          <a:xfrm>
            <a:off x="1104811" y="1267097"/>
            <a:ext cx="5674812" cy="4154984"/>
          </a:xfrm>
          <a:prstGeom prst="rect">
            <a:avLst/>
          </a:prstGeom>
          <a:noFill/>
          <a:ln w="25400">
            <a:solidFill>
              <a:schemeClr val="tx1"/>
            </a:solidFill>
          </a:ln>
        </p:spPr>
        <p:txBody>
          <a:bodyPr wrap="square" rtlCol="0">
            <a:spAutoFit/>
          </a:bodyPr>
          <a:lstStyle/>
          <a:p>
            <a:pPr marL="285750" indent="-285750" algn="just">
              <a:buFont typeface="Wingdings" panose="05000000000000000000" pitchFamily="2" charset="2"/>
              <a:buChar char="ü"/>
            </a:pPr>
            <a:r>
              <a:rPr lang="en-US" sz="2200" dirty="0" smtClean="0"/>
              <a:t>In this case of semiconductors, the forbidden band between the highest filled valence band and the lowest empty conduction band is very narrow and is about 0.1 eV to 1 eV.</a:t>
            </a:r>
          </a:p>
          <a:p>
            <a:pPr algn="just"/>
            <a:r>
              <a:rPr lang="en-US" sz="2200" dirty="0" smtClean="0"/>
              <a:t> </a:t>
            </a:r>
          </a:p>
          <a:p>
            <a:pPr marL="285750" indent="-285750" algn="just">
              <a:buFont typeface="Wingdings" panose="05000000000000000000" pitchFamily="2" charset="2"/>
              <a:buChar char="ü"/>
            </a:pPr>
            <a:r>
              <a:rPr lang="en-US" sz="2200" dirty="0" smtClean="0"/>
              <a:t>Thus, we can easily move the electrons from the highest filled band to the empty band. This can be achieved by thermal excitation or by applying electric field. For this reason, a free electron current can be obtained as a few electrons are available in the empty band. </a:t>
            </a:r>
            <a:endParaRPr lang="en-US" sz="2200" dirty="0"/>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177507" y="814217"/>
            <a:ext cx="4757780" cy="5847838"/>
          </a:xfrm>
          <a:prstGeom prst="rect">
            <a:avLst/>
          </a:prstGeom>
        </p:spPr>
      </p:pic>
    </p:spTree>
    <p:extLst>
      <p:ext uri="{BB962C8B-B14F-4D97-AF65-F5344CB8AC3E}">
        <p14:creationId xmlns="" xmlns:p14="http://schemas.microsoft.com/office/powerpoint/2010/main" val="2095429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820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Syllabus</a:t>
            </a:r>
            <a:endParaRPr lang="en-US" sz="3600" b="1" dirty="0"/>
          </a:p>
        </p:txBody>
      </p:sp>
      <p:sp>
        <p:nvSpPr>
          <p:cNvPr id="5" name="Rectangle 4"/>
          <p:cNvSpPr/>
          <p:nvPr/>
        </p:nvSpPr>
        <p:spPr>
          <a:xfrm>
            <a:off x="748291" y="1194801"/>
            <a:ext cx="10695418" cy="4832092"/>
          </a:xfrm>
          <a:prstGeom prst="rect">
            <a:avLst/>
          </a:prstGeom>
          <a:ln w="22225">
            <a:solidFill>
              <a:schemeClr val="tx1"/>
            </a:solidFill>
          </a:ln>
        </p:spPr>
        <p:txBody>
          <a:bodyPr wrap="square">
            <a:spAutoFit/>
          </a:bodyPr>
          <a:lstStyle/>
          <a:p>
            <a:pPr marL="342900" indent="-342900">
              <a:buFont typeface="Wingdings" panose="05000000000000000000" pitchFamily="2" charset="2"/>
              <a:buChar char="ü"/>
            </a:pPr>
            <a:r>
              <a:rPr lang="en-US" sz="2800" dirty="0" smtClean="0"/>
              <a:t>Free </a:t>
            </a:r>
            <a:r>
              <a:rPr lang="en-US" sz="2800" dirty="0"/>
              <a:t>electron theory (Introduction</a:t>
            </a:r>
            <a:r>
              <a:rPr lang="en-US" sz="2800" dirty="0" smtClean="0"/>
              <a:t>). </a:t>
            </a:r>
          </a:p>
          <a:p>
            <a:pPr marL="342900" indent="-342900">
              <a:buFont typeface="Wingdings" panose="05000000000000000000" pitchFamily="2" charset="2"/>
              <a:buChar char="ü"/>
            </a:pPr>
            <a:r>
              <a:rPr lang="en-US" sz="2800" dirty="0"/>
              <a:t>D</a:t>
            </a:r>
            <a:r>
              <a:rPr lang="en-US" sz="2800" dirty="0" smtClean="0"/>
              <a:t>iffusion </a:t>
            </a:r>
            <a:r>
              <a:rPr lang="en-US" sz="2800" dirty="0"/>
              <a:t>and drift </a:t>
            </a:r>
            <a:r>
              <a:rPr lang="en-US" sz="2800" dirty="0" smtClean="0"/>
              <a:t>current (</a:t>
            </a:r>
            <a:r>
              <a:rPr lang="en-US" sz="2800" dirty="0"/>
              <a:t>qualitative</a:t>
            </a:r>
            <a:r>
              <a:rPr lang="en-US" sz="2800" dirty="0" smtClean="0"/>
              <a:t>). </a:t>
            </a:r>
          </a:p>
          <a:p>
            <a:pPr marL="342900" indent="-342900">
              <a:buFont typeface="Wingdings" panose="05000000000000000000" pitchFamily="2" charset="2"/>
              <a:buChar char="ü"/>
            </a:pPr>
            <a:r>
              <a:rPr lang="en-US" sz="2800" dirty="0" smtClean="0"/>
              <a:t>Fermi </a:t>
            </a:r>
            <a:r>
              <a:rPr lang="en-US" sz="2800" dirty="0"/>
              <a:t>energy, </a:t>
            </a:r>
            <a:r>
              <a:rPr lang="en-US" sz="2800" dirty="0" smtClean="0"/>
              <a:t>Fermi-</a:t>
            </a:r>
            <a:r>
              <a:rPr lang="en-US" sz="2800" dirty="0"/>
              <a:t>D</a:t>
            </a:r>
            <a:r>
              <a:rPr lang="en-US" sz="2800" dirty="0" smtClean="0"/>
              <a:t>irac </a:t>
            </a:r>
            <a:r>
              <a:rPr lang="en-US" sz="2800" dirty="0"/>
              <a:t>distribution </a:t>
            </a:r>
            <a:r>
              <a:rPr lang="en-US" sz="2800" dirty="0" smtClean="0"/>
              <a:t>function. </a:t>
            </a:r>
          </a:p>
          <a:p>
            <a:pPr marL="342900" indent="-342900">
              <a:buFont typeface="Wingdings" panose="05000000000000000000" pitchFamily="2" charset="2"/>
              <a:buChar char="ü"/>
            </a:pPr>
            <a:r>
              <a:rPr lang="en-US" sz="2800" b="1" dirty="0" smtClean="0"/>
              <a:t>Band </a:t>
            </a:r>
            <a:r>
              <a:rPr lang="en-US" sz="2800" b="1" dirty="0"/>
              <a:t>theory of solids </a:t>
            </a:r>
            <a:r>
              <a:rPr lang="en-US" sz="2800" b="1" dirty="0" smtClean="0"/>
              <a:t>- formation </a:t>
            </a:r>
            <a:r>
              <a:rPr lang="en-US" sz="2800" b="1" dirty="0"/>
              <a:t>of allowed and forbidden energy </a:t>
            </a:r>
            <a:r>
              <a:rPr lang="en-US" sz="2800" b="1" dirty="0" smtClean="0"/>
              <a:t>bands. </a:t>
            </a:r>
          </a:p>
          <a:p>
            <a:pPr marL="342900" indent="-342900">
              <a:buFont typeface="Wingdings" panose="05000000000000000000" pitchFamily="2" charset="2"/>
              <a:buChar char="ü"/>
            </a:pPr>
            <a:r>
              <a:rPr lang="en-US" sz="2800" b="1" dirty="0" smtClean="0"/>
              <a:t>Semiconductors </a:t>
            </a:r>
            <a:r>
              <a:rPr lang="en-US" sz="2800" b="1" dirty="0"/>
              <a:t>and </a:t>
            </a:r>
            <a:r>
              <a:rPr lang="en-US" sz="2800" b="1" dirty="0" smtClean="0"/>
              <a:t>insulators, Fermi </a:t>
            </a:r>
            <a:r>
              <a:rPr lang="en-US" sz="2800" b="1" dirty="0"/>
              <a:t>level for intrinsic and extrinsic </a:t>
            </a:r>
            <a:r>
              <a:rPr lang="en-US" sz="2800" b="1" dirty="0" smtClean="0"/>
              <a:t>semiconductors. </a:t>
            </a:r>
          </a:p>
          <a:p>
            <a:pPr marL="342900" indent="-342900">
              <a:buFont typeface="Wingdings" panose="05000000000000000000" pitchFamily="2" charset="2"/>
              <a:buChar char="ü"/>
            </a:pPr>
            <a:r>
              <a:rPr lang="en-US" sz="2800" dirty="0" smtClean="0"/>
              <a:t>Direct </a:t>
            </a:r>
            <a:r>
              <a:rPr lang="en-US" sz="2800" dirty="0"/>
              <a:t>and indirect band </a:t>
            </a:r>
            <a:r>
              <a:rPr lang="en-US" sz="2800" dirty="0" smtClean="0"/>
              <a:t>gap semiconductors.</a:t>
            </a:r>
          </a:p>
          <a:p>
            <a:pPr marL="342900" indent="-342900">
              <a:buFont typeface="Wingdings" panose="05000000000000000000" pitchFamily="2" charset="2"/>
              <a:buChar char="ü"/>
            </a:pPr>
            <a:r>
              <a:rPr lang="en-US" sz="2800" dirty="0"/>
              <a:t>Concept of effective mass - electrons and holes. </a:t>
            </a:r>
          </a:p>
          <a:p>
            <a:pPr marL="342900" indent="-342900">
              <a:buFont typeface="Wingdings" panose="05000000000000000000" pitchFamily="2" charset="2"/>
              <a:buChar char="ü"/>
            </a:pPr>
            <a:r>
              <a:rPr lang="en-US" sz="2800" dirty="0"/>
              <a:t>Hall effect (with derivation). </a:t>
            </a:r>
          </a:p>
          <a:p>
            <a:endParaRPr lang="en-US" sz="2800" dirty="0"/>
          </a:p>
        </p:txBody>
      </p:sp>
    </p:spTree>
    <p:extLst>
      <p:ext uri="{BB962C8B-B14F-4D97-AF65-F5344CB8AC3E}">
        <p14:creationId xmlns="" xmlns:p14="http://schemas.microsoft.com/office/powerpoint/2010/main" val="1902917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820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Intrinsic versus Extrinsic Semiconductors</a:t>
            </a:r>
            <a:endParaRPr lang="en-US" sz="3600" b="1" dirty="0"/>
          </a:p>
        </p:txBody>
      </p:sp>
      <p:sp>
        <p:nvSpPr>
          <p:cNvPr id="5" name="TextBox 4"/>
          <p:cNvSpPr txBox="1"/>
          <p:nvPr/>
        </p:nvSpPr>
        <p:spPr>
          <a:xfrm>
            <a:off x="495300" y="981075"/>
            <a:ext cx="5219700" cy="5016758"/>
          </a:xfrm>
          <a:prstGeom prst="rect">
            <a:avLst/>
          </a:prstGeom>
          <a:noFill/>
          <a:ln w="22225">
            <a:solidFill>
              <a:schemeClr val="tx1"/>
            </a:solidFill>
          </a:ln>
        </p:spPr>
        <p:txBody>
          <a:bodyPr wrap="square" rtlCol="0">
            <a:spAutoFit/>
          </a:bodyPr>
          <a:lstStyle/>
          <a:p>
            <a:pPr marL="285750" indent="-285750" algn="just">
              <a:buFont typeface="Wingdings" panose="05000000000000000000" pitchFamily="2" charset="2"/>
              <a:buChar char="ü"/>
            </a:pPr>
            <a:r>
              <a:rPr lang="en-US" sz="2000" dirty="0" smtClean="0"/>
              <a:t>The semiconductor in which the transformation of electrons to the conduction band and the generation of holes in the valence band are achieved purely by thermal excitation are called intrinsic semiconductors. Thus, this effect is temperature dependent and produces equal number of electron and hole carriers. The electrons and holes are called intrinsic charge carriers and the resulting conductivity is known as thermal conductivity.  </a:t>
            </a:r>
          </a:p>
          <a:p>
            <a:pPr marL="285750" indent="-285750" algn="just">
              <a:buFont typeface="Wingdings" panose="05000000000000000000" pitchFamily="2" charset="2"/>
              <a:buChar char="ü"/>
            </a:pPr>
            <a:r>
              <a:rPr lang="en-US" sz="2000" dirty="0" smtClean="0"/>
              <a:t>In intrinsic semiconductor, the number of holes and electrons must be the same. </a:t>
            </a:r>
          </a:p>
          <a:p>
            <a:pPr marL="285750" indent="-285750" algn="just">
              <a:buFont typeface="Wingdings" panose="05000000000000000000" pitchFamily="2" charset="2"/>
              <a:buChar char="ü"/>
            </a:pPr>
            <a:r>
              <a:rPr lang="en-US" sz="2000" dirty="0" smtClean="0"/>
              <a:t>Intrinsic carrier concentration increases with increase in temperature. </a:t>
            </a:r>
          </a:p>
          <a:p>
            <a:pPr marL="285750" indent="-285750" algn="just">
              <a:buFont typeface="Wingdings" panose="05000000000000000000" pitchFamily="2" charset="2"/>
              <a:buChar char="ü"/>
            </a:pPr>
            <a:r>
              <a:rPr lang="en-US" sz="2000" dirty="0" smtClean="0"/>
              <a:t>Ge and Si are intrinsic semiconductor.  </a:t>
            </a:r>
            <a:endParaRPr lang="en-US" sz="2000" dirty="0"/>
          </a:p>
        </p:txBody>
      </p:sp>
      <p:sp>
        <p:nvSpPr>
          <p:cNvPr id="6" name="TextBox 5"/>
          <p:cNvSpPr txBox="1"/>
          <p:nvPr/>
        </p:nvSpPr>
        <p:spPr>
          <a:xfrm>
            <a:off x="6004560" y="781086"/>
            <a:ext cx="5947954" cy="5940088"/>
          </a:xfrm>
          <a:prstGeom prst="rect">
            <a:avLst/>
          </a:prstGeom>
          <a:noFill/>
          <a:ln w="22225">
            <a:solidFill>
              <a:schemeClr val="tx1"/>
            </a:solidFill>
          </a:ln>
        </p:spPr>
        <p:txBody>
          <a:bodyPr wrap="square" rtlCol="0">
            <a:spAutoFit/>
          </a:bodyPr>
          <a:lstStyle/>
          <a:p>
            <a:pPr marL="285750" indent="-285750" algn="just">
              <a:buFont typeface="Wingdings" panose="05000000000000000000" pitchFamily="2" charset="2"/>
              <a:buChar char="ü"/>
            </a:pPr>
            <a:r>
              <a:rPr lang="en-US" sz="2000" dirty="0" smtClean="0"/>
              <a:t>The conductivity of an intrinsic semiconductor can be increased significantly by adding impurities to it. By doing so we get impurity semiconductor which is also known as extrinsic semiconductor. </a:t>
            </a:r>
          </a:p>
          <a:p>
            <a:pPr marL="285750" indent="-285750" algn="just">
              <a:buFont typeface="Wingdings" panose="05000000000000000000" pitchFamily="2" charset="2"/>
              <a:buChar char="ü"/>
            </a:pPr>
            <a:r>
              <a:rPr lang="en-US" sz="2000" dirty="0" smtClean="0"/>
              <a:t>The introduction of the impurity to a semiconductor is called </a:t>
            </a:r>
            <a:r>
              <a:rPr lang="en-US" sz="2000" b="1" dirty="0" smtClean="0"/>
              <a:t>doping</a:t>
            </a:r>
            <a:r>
              <a:rPr lang="en-US" sz="2000" dirty="0" smtClean="0"/>
              <a:t> and the impurity which is introduced is called </a:t>
            </a:r>
            <a:r>
              <a:rPr lang="en-US" sz="2000" b="1" dirty="0" smtClean="0"/>
              <a:t>dopant</a:t>
            </a:r>
            <a:r>
              <a:rPr lang="en-US" sz="2000" dirty="0" smtClean="0"/>
              <a:t>. </a:t>
            </a:r>
          </a:p>
          <a:p>
            <a:pPr marL="285750" indent="-285750" algn="just">
              <a:buFont typeface="Wingdings" panose="05000000000000000000" pitchFamily="2" charset="2"/>
              <a:buChar char="ü"/>
            </a:pPr>
            <a:r>
              <a:rPr lang="en-US" sz="2000" dirty="0" smtClean="0"/>
              <a:t>The impurity atoms creates excess holes or the free electrons which control the conductivity of the extrinsic semiconductor. </a:t>
            </a:r>
          </a:p>
          <a:p>
            <a:pPr marL="285750" indent="-285750" algn="just">
              <a:buFont typeface="Wingdings" panose="05000000000000000000" pitchFamily="2" charset="2"/>
              <a:buChar char="ü"/>
            </a:pPr>
            <a:r>
              <a:rPr lang="en-US" sz="2000" dirty="0" smtClean="0"/>
              <a:t>Depending on the nature of the dopant and extrinsic semiconductor may be classified as an n-type or a p-type semiconductor. </a:t>
            </a:r>
          </a:p>
          <a:p>
            <a:pPr marL="285750" indent="-285750" algn="just">
              <a:buFont typeface="Wingdings" panose="05000000000000000000" pitchFamily="2" charset="2"/>
              <a:buChar char="ü"/>
            </a:pPr>
            <a:r>
              <a:rPr lang="en-US" sz="2000" dirty="0" smtClean="0"/>
              <a:t>If an element of </a:t>
            </a:r>
            <a:r>
              <a:rPr lang="en-US" sz="2000" b="1" dirty="0" smtClean="0"/>
              <a:t>group III is introduced to Ge or Si</a:t>
            </a:r>
            <a:r>
              <a:rPr lang="en-US" sz="2000" dirty="0" smtClean="0"/>
              <a:t>, excess holes are generated which results in a </a:t>
            </a:r>
            <a:r>
              <a:rPr lang="en-US" sz="2000" b="1" dirty="0" smtClean="0"/>
              <a:t>p-type</a:t>
            </a:r>
            <a:r>
              <a:rPr lang="en-US" sz="2000" dirty="0" smtClean="0"/>
              <a:t> semiconductor.</a:t>
            </a:r>
          </a:p>
          <a:p>
            <a:pPr marL="285750" indent="-285750" algn="just">
              <a:buFont typeface="Wingdings" panose="05000000000000000000" pitchFamily="2" charset="2"/>
              <a:buChar char="ü"/>
            </a:pPr>
            <a:r>
              <a:rPr lang="en-US" sz="2000" dirty="0"/>
              <a:t>If an element of </a:t>
            </a:r>
            <a:r>
              <a:rPr lang="en-US" sz="2000" b="1" dirty="0"/>
              <a:t>group V</a:t>
            </a:r>
            <a:r>
              <a:rPr lang="en-US" sz="2000" b="1" dirty="0" smtClean="0"/>
              <a:t> </a:t>
            </a:r>
            <a:r>
              <a:rPr lang="en-US" sz="2000" b="1" dirty="0"/>
              <a:t>is introduced to Ge or Si</a:t>
            </a:r>
            <a:r>
              <a:rPr lang="en-US" sz="2000" dirty="0"/>
              <a:t>, excess holes are generated which results in </a:t>
            </a:r>
            <a:r>
              <a:rPr lang="en-US" sz="2000" b="1" dirty="0" smtClean="0"/>
              <a:t>an n-type</a:t>
            </a:r>
            <a:r>
              <a:rPr lang="en-US" sz="2000" dirty="0" smtClean="0"/>
              <a:t> </a:t>
            </a:r>
            <a:r>
              <a:rPr lang="en-US" sz="2000" dirty="0"/>
              <a:t>semiconductor.   </a:t>
            </a:r>
          </a:p>
        </p:txBody>
      </p:sp>
    </p:spTree>
    <p:extLst>
      <p:ext uri="{BB962C8B-B14F-4D97-AF65-F5344CB8AC3E}">
        <p14:creationId xmlns="" xmlns:p14="http://schemas.microsoft.com/office/powerpoint/2010/main" val="3142062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820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Conductivity in Ge and Si (Intrinsic Semiconductor)</a:t>
            </a:r>
            <a:endParaRPr lang="en-US" sz="3600" b="1"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315224" y="742951"/>
            <a:ext cx="3476499" cy="3028950"/>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574719" y="3848099"/>
            <a:ext cx="3098649" cy="2924176"/>
          </a:xfrm>
          <a:prstGeom prst="rect">
            <a:avLst/>
          </a:prstGeom>
        </p:spPr>
      </p:pic>
      <p:sp>
        <p:nvSpPr>
          <p:cNvPr id="7" name="TextBox 6"/>
          <p:cNvSpPr txBox="1"/>
          <p:nvPr/>
        </p:nvSpPr>
        <p:spPr>
          <a:xfrm>
            <a:off x="609600" y="1058091"/>
            <a:ext cx="7201989" cy="4974151"/>
          </a:xfrm>
          <a:prstGeom prst="rect">
            <a:avLst/>
          </a:prstGeom>
          <a:noFill/>
          <a:ln w="22225">
            <a:solidFill>
              <a:schemeClr val="tx1"/>
            </a:solidFill>
          </a:ln>
        </p:spPr>
        <p:txBody>
          <a:bodyPr wrap="square" rtlCol="0">
            <a:spAutoFit/>
          </a:bodyPr>
          <a:lstStyle/>
          <a:p>
            <a:pPr algn="just"/>
            <a:r>
              <a:rPr lang="en-US" sz="2200" dirty="0" smtClean="0"/>
              <a:t>Si or Ge is a group IV element of the periodic table and each atom  has four valence electrons. The valence electrons of a particular atom are held by covalent bonds with the valence electrons of four neighboring atoms. When a valence electron gets sufficient energy, it breaks its covalent bond and become free. The vacancy left behind by the electron serves as a hole. Thus a free electron and a hole is created. An adjacent valence electron such as that in position A may acquire sufficient thermal energy and jump into the position of the hole to reconstruct the broken bond. However, in doing so, it breaks its own covalent bond, creating a new hole there. Thus effectively the hole moves to the position A and not only the free electron but also the hole it creates can move about the crystal.  </a:t>
            </a:r>
            <a:endParaRPr lang="en-US" sz="2200" dirty="0"/>
          </a:p>
        </p:txBody>
      </p:sp>
    </p:spTree>
    <p:extLst>
      <p:ext uri="{BB962C8B-B14F-4D97-AF65-F5344CB8AC3E}">
        <p14:creationId xmlns="" xmlns:p14="http://schemas.microsoft.com/office/powerpoint/2010/main" val="2988238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820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Fermi Levels</a:t>
            </a:r>
            <a:endParaRPr lang="en-US" sz="3600" b="1" dirty="0"/>
          </a:p>
        </p:txBody>
      </p:sp>
      <mc:AlternateContent xmlns:mc="http://schemas.openxmlformats.org/markup-compatibility/2006">
        <mc:Choice xmlns="" xmlns:a14="http://schemas.microsoft.com/office/drawing/2010/main" Requires="a14">
          <p:sp>
            <p:nvSpPr>
              <p:cNvPr id="5" name="TextBox 4"/>
              <p:cNvSpPr txBox="1"/>
              <p:nvPr/>
            </p:nvSpPr>
            <p:spPr>
              <a:xfrm>
                <a:off x="368057" y="737246"/>
                <a:ext cx="5013840" cy="2513188"/>
              </a:xfrm>
              <a:prstGeom prst="rect">
                <a:avLst/>
              </a:prstGeom>
              <a:noFill/>
            </p:spPr>
            <p:txBody>
              <a:bodyPr wrap="square" rtlCol="0">
                <a:spAutoFit/>
              </a:bodyPr>
              <a:lstStyle/>
              <a:p>
                <a:pPr algn="just"/>
                <a:r>
                  <a:rPr lang="en-US" sz="2000" b="1" dirty="0" smtClean="0">
                    <a:solidFill>
                      <a:srgbClr val="FF0000"/>
                    </a:solidFill>
                  </a:rPr>
                  <a:t>Intrinsic Semiconductor:</a:t>
                </a:r>
              </a:p>
              <a:p>
                <a:pPr algn="just"/>
                <a:endParaRPr lang="en-US" sz="2000" b="1" dirty="0" smtClean="0">
                  <a:solidFill>
                    <a:srgbClr val="FF0000"/>
                  </a:solidFill>
                </a:endParaRPr>
              </a:p>
              <a:p>
                <a:pPr algn="just"/>
                <a:r>
                  <a:rPr lang="en-US" sz="2000" dirty="0" smtClean="0"/>
                  <a:t>For an intrinsic semiconductor, Fermi level lies exactly in the middle between the two bands. Thus,</a:t>
                </a:r>
              </a:p>
              <a:p>
                <a:pPr algn="just"/>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𝐹</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𝐶</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𝑣</m:t>
                              </m:r>
                            </m:sub>
                          </m:sSub>
                        </m:num>
                        <m:den>
                          <m:r>
                            <a:rPr lang="en-US" sz="2000" b="0" i="1" smtClean="0">
                              <a:latin typeface="Cambria Math" panose="02040503050406030204" pitchFamily="18" charset="0"/>
                            </a:rPr>
                            <m:t>2</m:t>
                          </m:r>
                        </m:den>
                      </m:f>
                    </m:oMath>
                  </m:oMathPara>
                </a14:m>
                <a:endParaRPr lang="en-US" sz="2000" dirty="0" smtClean="0"/>
              </a:p>
              <a:p>
                <a:pPr algn="just"/>
                <a:endParaRPr lang="en-US" sz="2000" dirty="0"/>
              </a:p>
            </p:txBody>
          </p:sp>
        </mc:Choice>
        <mc:Fallback>
          <p:sp>
            <p:nvSpPr>
              <p:cNvPr id="5" name="TextBox 4"/>
              <p:cNvSpPr txBox="1">
                <a:spLocks noRot="1" noChangeAspect="1" noMove="1" noResize="1" noEditPoints="1" noAdjustHandles="1" noChangeArrowheads="1" noChangeShapeType="1" noTextEdit="1"/>
              </p:cNvSpPr>
              <p:nvPr/>
            </p:nvSpPr>
            <p:spPr>
              <a:xfrm>
                <a:off x="368057" y="737246"/>
                <a:ext cx="5013840" cy="2513188"/>
              </a:xfrm>
              <a:prstGeom prst="rect">
                <a:avLst/>
              </a:prstGeom>
              <a:blipFill>
                <a:blip r:embed="rId2"/>
                <a:stretch>
                  <a:fillRect l="-1215" t="-1456" r="-1215"/>
                </a:stretch>
              </a:blipFill>
            </p:spPr>
            <p:txBody>
              <a:bodyPr/>
              <a:lstStyle/>
              <a:p>
                <a:r>
                  <a:rPr lang="en-IN">
                    <a:noFill/>
                  </a:rPr>
                  <a:t> </a:t>
                </a:r>
              </a:p>
            </p:txBody>
          </p:sp>
        </mc:Fallback>
      </mc:AlternateContent>
      <p:sp>
        <p:nvSpPr>
          <p:cNvPr id="6" name="TextBox 5"/>
          <p:cNvSpPr txBox="1"/>
          <p:nvPr/>
        </p:nvSpPr>
        <p:spPr>
          <a:xfrm>
            <a:off x="6096000" y="913997"/>
            <a:ext cx="5181600" cy="1938992"/>
          </a:xfrm>
          <a:prstGeom prst="rect">
            <a:avLst/>
          </a:prstGeom>
          <a:noFill/>
        </p:spPr>
        <p:txBody>
          <a:bodyPr wrap="square" rtlCol="0">
            <a:spAutoFit/>
          </a:bodyPr>
          <a:lstStyle/>
          <a:p>
            <a:pPr algn="just"/>
            <a:r>
              <a:rPr lang="en-US" sz="2000" b="1" dirty="0" smtClean="0">
                <a:solidFill>
                  <a:srgbClr val="FF0000"/>
                </a:solidFill>
              </a:rPr>
              <a:t>Extrinsic </a:t>
            </a:r>
            <a:r>
              <a:rPr lang="en-US" sz="2000" b="1" dirty="0">
                <a:solidFill>
                  <a:srgbClr val="FF0000"/>
                </a:solidFill>
              </a:rPr>
              <a:t>Semiconductor:</a:t>
            </a:r>
          </a:p>
          <a:p>
            <a:pPr algn="just"/>
            <a:endParaRPr lang="en-US" sz="2000" dirty="0" smtClean="0"/>
          </a:p>
          <a:p>
            <a:pPr algn="just"/>
            <a:r>
              <a:rPr lang="en-US" sz="2000" dirty="0" smtClean="0"/>
              <a:t>For an extrinsic semiconductor, the Fermi level lies near the conduction band of an n-type semiconductor and near the valence band of a p-type semiconductor. </a:t>
            </a:r>
            <a:endParaRPr lang="en-US" sz="2000" dirty="0"/>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86949" y="2928916"/>
            <a:ext cx="3180102" cy="3798456"/>
          </a:xfrm>
          <a:prstGeom prst="rect">
            <a:avLst/>
          </a:prstGeom>
        </p:spPr>
      </p:pic>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065973" y="3083470"/>
            <a:ext cx="6416277" cy="3461021"/>
          </a:xfrm>
          <a:prstGeom prst="rect">
            <a:avLst/>
          </a:prstGeom>
        </p:spPr>
      </p:pic>
    </p:spTree>
    <p:extLst>
      <p:ext uri="{BB962C8B-B14F-4D97-AF65-F5344CB8AC3E}">
        <p14:creationId xmlns="" xmlns:p14="http://schemas.microsoft.com/office/powerpoint/2010/main" val="3864357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631951" y="122239"/>
            <a:ext cx="8894763" cy="661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371007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IN" b="1" dirty="0"/>
              <a:t> Direct and Indirect Semiconductors </a:t>
            </a:r>
          </a:p>
        </p:txBody>
      </p:sp>
      <p:sp>
        <p:nvSpPr>
          <p:cNvPr id="3" name="Content Placeholder 2"/>
          <p:cNvSpPr>
            <a:spLocks noGrp="1"/>
          </p:cNvSpPr>
          <p:nvPr>
            <p:ph idx="1"/>
          </p:nvPr>
        </p:nvSpPr>
        <p:spPr>
          <a:xfrm>
            <a:off x="1981200" y="1600201"/>
            <a:ext cx="8229600" cy="2836863"/>
          </a:xfrm>
        </p:spPr>
        <p:txBody>
          <a:bodyPr rtlCol="0">
            <a:normAutofit lnSpcReduction="10000"/>
          </a:bodyPr>
          <a:lstStyle/>
          <a:p>
            <a:pPr algn="just">
              <a:defRPr/>
            </a:pPr>
            <a:r>
              <a:rPr lang="en-IN" dirty="0" smtClean="0"/>
              <a:t>A </a:t>
            </a:r>
            <a:r>
              <a:rPr lang="en-IN" dirty="0"/>
              <a:t>single electron is assumed to travel through a perfectly periodic lattice. </a:t>
            </a:r>
            <a:endParaRPr lang="en-IN" dirty="0" smtClean="0"/>
          </a:p>
          <a:p>
            <a:pPr algn="just">
              <a:defRPr/>
            </a:pPr>
            <a:r>
              <a:rPr lang="en-IN" dirty="0" smtClean="0"/>
              <a:t>The </a:t>
            </a:r>
            <a:r>
              <a:rPr lang="en-IN" dirty="0"/>
              <a:t>wave </a:t>
            </a:r>
            <a:r>
              <a:rPr lang="en-IN" dirty="0" smtClean="0"/>
              <a:t>function of </a:t>
            </a:r>
            <a:r>
              <a:rPr lang="en-IN" dirty="0"/>
              <a:t>the electron is assumed to be in the form of a plane </a:t>
            </a:r>
            <a:r>
              <a:rPr lang="en-IN" dirty="0" smtClean="0"/>
              <a:t>wave </a:t>
            </a:r>
            <a:r>
              <a:rPr lang="en-IN" dirty="0"/>
              <a:t>moving, for example, in the x- direction with propagation constant k, also called a </a:t>
            </a:r>
            <a:r>
              <a:rPr lang="en-IN" b="1" dirty="0"/>
              <a:t>wave vector</a:t>
            </a:r>
            <a:r>
              <a:rPr lang="en-IN" dirty="0"/>
              <a:t>. The space-dependent wave function for the electron is </a:t>
            </a:r>
          </a:p>
        </p:txBody>
      </p:sp>
      <p:pic>
        <p:nvPicPr>
          <p:cNvPr id="3277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124201" y="4292600"/>
            <a:ext cx="477202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3" name="Rectangle 3"/>
          <p:cNvSpPr>
            <a:spLocks noChangeArrowheads="1"/>
          </p:cNvSpPr>
          <p:nvPr/>
        </p:nvSpPr>
        <p:spPr bwMode="auto">
          <a:xfrm>
            <a:off x="2351088" y="5446713"/>
            <a:ext cx="7777162"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IN" altLang="en-US" sz="1800" b="1"/>
              <a:t>where the function U(k</a:t>
            </a:r>
            <a:r>
              <a:rPr lang="en-IN" altLang="en-US" sz="1800" b="1" baseline="-25000"/>
              <a:t>x</a:t>
            </a:r>
            <a:r>
              <a:rPr lang="en-IN" altLang="en-US" sz="1800" b="1"/>
              <a:t>, x) modulates the wave function according to the periodicity of the lattice. </a:t>
            </a:r>
          </a:p>
        </p:txBody>
      </p:sp>
    </p:spTree>
    <p:extLst>
      <p:ext uri="{BB962C8B-B14F-4D97-AF65-F5344CB8AC3E}">
        <p14:creationId xmlns="" xmlns:p14="http://schemas.microsoft.com/office/powerpoint/2010/main" val="37558489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820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Direct and Indirect Band </a:t>
            </a:r>
            <a:r>
              <a:rPr lang="en-US" sz="3600" b="1" dirty="0"/>
              <a:t>G</a:t>
            </a:r>
            <a:r>
              <a:rPr lang="en-US" sz="3600" b="1" dirty="0" smtClean="0"/>
              <a:t>ap Semiconductor</a:t>
            </a:r>
            <a:endParaRPr lang="en-US" sz="3600" b="1" dirty="0"/>
          </a:p>
        </p:txBody>
      </p:sp>
      <p:sp>
        <p:nvSpPr>
          <p:cNvPr id="5" name="Rectangle 4"/>
          <p:cNvSpPr/>
          <p:nvPr/>
        </p:nvSpPr>
        <p:spPr>
          <a:xfrm>
            <a:off x="330437" y="873328"/>
            <a:ext cx="6096000" cy="3139321"/>
          </a:xfrm>
          <a:prstGeom prst="rect">
            <a:avLst/>
          </a:prstGeom>
          <a:ln w="19050">
            <a:solidFill>
              <a:schemeClr val="tx1"/>
            </a:solidFill>
          </a:ln>
        </p:spPr>
        <p:txBody>
          <a:bodyPr>
            <a:spAutoFit/>
          </a:bodyPr>
          <a:lstStyle/>
          <a:p>
            <a:pPr algn="just"/>
            <a:r>
              <a:rPr lang="en-US" b="1" dirty="0" smtClean="0">
                <a:solidFill>
                  <a:srgbClr val="FF0000"/>
                </a:solidFill>
              </a:rPr>
              <a:t>Direct Band:</a:t>
            </a:r>
          </a:p>
          <a:p>
            <a:pPr algn="just"/>
            <a:r>
              <a:rPr lang="en-US" dirty="0" smtClean="0"/>
              <a:t>The </a:t>
            </a:r>
            <a:r>
              <a:rPr lang="en-US" dirty="0"/>
              <a:t>band gap represents the minimum energy difference between the top of the valence band and the bottom of the conduction </a:t>
            </a:r>
            <a:r>
              <a:rPr lang="en-US" dirty="0" smtClean="0"/>
              <a:t>band. </a:t>
            </a:r>
          </a:p>
          <a:p>
            <a:pPr algn="just"/>
            <a:endParaRPr lang="en-US" dirty="0"/>
          </a:p>
          <a:p>
            <a:pPr algn="just"/>
            <a:r>
              <a:rPr lang="en-US" dirty="0" smtClean="0"/>
              <a:t>However</a:t>
            </a:r>
            <a:r>
              <a:rPr lang="en-US" dirty="0"/>
              <a:t>, the top of the valence band and the bottom of the conduction band are not generally at the same value of the electron momentum. In a direct band gap semiconductor, the top of the valence band and the bottom of the conduction band occur at the same value of momentum, as in the schematic below. </a:t>
            </a:r>
          </a:p>
        </p:txBody>
      </p:sp>
      <p:pic>
        <p:nvPicPr>
          <p:cNvPr id="6" name="Picture 5"/>
          <p:cNvPicPr>
            <a:picLocks noChangeAspect="1"/>
          </p:cNvPicPr>
          <p:nvPr/>
        </p:nvPicPr>
        <p:blipFill>
          <a:blip r:embed="rId2"/>
          <a:stretch>
            <a:fillRect/>
          </a:stretch>
        </p:blipFill>
        <p:spPr>
          <a:xfrm>
            <a:off x="1444862" y="4107634"/>
            <a:ext cx="3867150" cy="2486025"/>
          </a:xfrm>
          <a:prstGeom prst="rect">
            <a:avLst/>
          </a:prstGeom>
        </p:spPr>
      </p:pic>
      <p:sp>
        <p:nvSpPr>
          <p:cNvPr id="7" name="Rectangle 6"/>
          <p:cNvSpPr/>
          <p:nvPr/>
        </p:nvSpPr>
        <p:spPr>
          <a:xfrm>
            <a:off x="6696074" y="873328"/>
            <a:ext cx="5010151" cy="1754326"/>
          </a:xfrm>
          <a:prstGeom prst="rect">
            <a:avLst/>
          </a:prstGeom>
          <a:ln w="15875">
            <a:solidFill>
              <a:schemeClr val="tx1"/>
            </a:solidFill>
          </a:ln>
        </p:spPr>
        <p:txBody>
          <a:bodyPr wrap="square">
            <a:spAutoFit/>
          </a:bodyPr>
          <a:lstStyle/>
          <a:p>
            <a:pPr algn="just"/>
            <a:r>
              <a:rPr lang="en-US" b="1" dirty="0" smtClean="0">
                <a:solidFill>
                  <a:srgbClr val="FF0000"/>
                </a:solidFill>
              </a:rPr>
              <a:t>Indirect Band:</a:t>
            </a:r>
            <a:r>
              <a:rPr lang="en-US" dirty="0" smtClean="0"/>
              <a:t> </a:t>
            </a:r>
          </a:p>
          <a:p>
            <a:pPr algn="just"/>
            <a:endParaRPr lang="en-US" dirty="0" smtClean="0"/>
          </a:p>
          <a:p>
            <a:pPr algn="just"/>
            <a:r>
              <a:rPr lang="en-US" dirty="0" smtClean="0"/>
              <a:t>In </a:t>
            </a:r>
            <a:r>
              <a:rPr lang="en-US" dirty="0"/>
              <a:t>an </a:t>
            </a:r>
            <a:r>
              <a:rPr lang="en-US" b="1" dirty="0"/>
              <a:t>indirect band gap semiconductor</a:t>
            </a:r>
            <a:r>
              <a:rPr lang="en-US" dirty="0"/>
              <a:t>, the maximum energy of the valence band occurs at a different value of momentum to the minimum in the conduction band energy:</a:t>
            </a:r>
          </a:p>
        </p:txBody>
      </p:sp>
      <p:pic>
        <p:nvPicPr>
          <p:cNvPr id="8" name="Picture 7"/>
          <p:cNvPicPr>
            <a:picLocks noChangeAspect="1"/>
          </p:cNvPicPr>
          <p:nvPr/>
        </p:nvPicPr>
        <p:blipFill>
          <a:blip r:embed="rId3"/>
          <a:stretch>
            <a:fillRect/>
          </a:stretch>
        </p:blipFill>
        <p:spPr>
          <a:xfrm>
            <a:off x="7267574" y="3195637"/>
            <a:ext cx="3867150" cy="2486025"/>
          </a:xfrm>
          <a:prstGeom prst="rect">
            <a:avLst/>
          </a:prstGeom>
        </p:spPr>
      </p:pic>
      <p:sp>
        <p:nvSpPr>
          <p:cNvPr id="9" name="Rectangle 8"/>
          <p:cNvSpPr/>
          <p:nvPr/>
        </p:nvSpPr>
        <p:spPr>
          <a:xfrm>
            <a:off x="6814117" y="6357324"/>
            <a:ext cx="4774064" cy="307777"/>
          </a:xfrm>
          <a:prstGeom prst="rect">
            <a:avLst/>
          </a:prstGeom>
        </p:spPr>
        <p:txBody>
          <a:bodyPr wrap="none">
            <a:spAutoFit/>
          </a:bodyPr>
          <a:lstStyle/>
          <a:p>
            <a:r>
              <a:rPr lang="en-US" sz="1400" dirty="0">
                <a:hlinkClick r:id="rId4"/>
              </a:rPr>
              <a:t>https://</a:t>
            </a:r>
            <a:r>
              <a:rPr lang="en-US" sz="1400" dirty="0" smtClean="0">
                <a:hlinkClick r:id="rId4"/>
              </a:rPr>
              <a:t>www.doitpoms.ac.uk/tlplib/semiconductors/direct.php</a:t>
            </a:r>
            <a:endParaRPr lang="en-US" sz="1400" dirty="0"/>
          </a:p>
        </p:txBody>
      </p:sp>
    </p:spTree>
    <p:extLst>
      <p:ext uri="{BB962C8B-B14F-4D97-AF65-F5344CB8AC3E}">
        <p14:creationId xmlns="" xmlns:p14="http://schemas.microsoft.com/office/powerpoint/2010/main" val="3552695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66988" y="476251"/>
            <a:ext cx="7264400" cy="4805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5" name="Rectangle 3"/>
          <p:cNvSpPr>
            <a:spLocks noChangeArrowheads="1"/>
          </p:cNvSpPr>
          <p:nvPr/>
        </p:nvSpPr>
        <p:spPr bwMode="auto">
          <a:xfrm>
            <a:off x="2208214" y="5229225"/>
            <a:ext cx="3455987"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IN" altLang="en-US" sz="1800" b="1"/>
              <a:t>GaAs has a minimum in the conduction band and a maximum in the valence band for the same k value (k = 0). </a:t>
            </a:r>
          </a:p>
        </p:txBody>
      </p:sp>
      <p:sp>
        <p:nvSpPr>
          <p:cNvPr id="33796" name="Rectangle 4"/>
          <p:cNvSpPr>
            <a:spLocks noChangeArrowheads="1"/>
          </p:cNvSpPr>
          <p:nvPr/>
        </p:nvSpPr>
        <p:spPr bwMode="auto">
          <a:xfrm>
            <a:off x="6618288" y="5157788"/>
            <a:ext cx="27178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IN" altLang="en-US" sz="1800" b="1"/>
              <a:t>Si has its valence band maximum at a different value of k than its con­duction band minimum.</a:t>
            </a:r>
            <a:endParaRPr lang="en-IN" altLang="en-US" sz="1800"/>
          </a:p>
        </p:txBody>
      </p:sp>
      <p:sp>
        <p:nvSpPr>
          <p:cNvPr id="33797" name="Rectangle 1"/>
          <p:cNvSpPr>
            <a:spLocks noChangeArrowheads="1"/>
          </p:cNvSpPr>
          <p:nvPr/>
        </p:nvSpPr>
        <p:spPr bwMode="auto">
          <a:xfrm>
            <a:off x="2135189" y="188913"/>
            <a:ext cx="5754687"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IN" altLang="en-US" sz="2200" b="1"/>
              <a:t>Direct and Indirect Semiconductors </a:t>
            </a:r>
            <a:endParaRPr lang="en-IN" altLang="en-US" sz="2200"/>
          </a:p>
        </p:txBody>
      </p:sp>
      <p:pic>
        <p:nvPicPr>
          <p:cNvPr id="6" name="Picture 5"/>
          <p:cNvPicPr>
            <a:picLocks noChangeAspect="1"/>
          </p:cNvPicPr>
          <p:nvPr/>
        </p:nvPicPr>
        <p:blipFill>
          <a:blip r:embed="rId3"/>
          <a:stretch>
            <a:fillRect/>
          </a:stretch>
        </p:blipFill>
        <p:spPr>
          <a:xfrm>
            <a:off x="69057" y="1777672"/>
            <a:ext cx="2497931" cy="1605813"/>
          </a:xfrm>
          <a:prstGeom prst="rect">
            <a:avLst/>
          </a:prstGeom>
        </p:spPr>
      </p:pic>
      <p:pic>
        <p:nvPicPr>
          <p:cNvPr id="7" name="Picture 6"/>
          <p:cNvPicPr>
            <a:picLocks noChangeAspect="1"/>
          </p:cNvPicPr>
          <p:nvPr/>
        </p:nvPicPr>
        <p:blipFill>
          <a:blip r:embed="rId4"/>
          <a:stretch>
            <a:fillRect/>
          </a:stretch>
        </p:blipFill>
        <p:spPr>
          <a:xfrm>
            <a:off x="9336088" y="2142309"/>
            <a:ext cx="2762461" cy="1775868"/>
          </a:xfrm>
          <a:prstGeom prst="rect">
            <a:avLst/>
          </a:prstGeom>
        </p:spPr>
      </p:pic>
    </p:spTree>
    <p:extLst>
      <p:ext uri="{BB962C8B-B14F-4D97-AF65-F5344CB8AC3E}">
        <p14:creationId xmlns="" xmlns:p14="http://schemas.microsoft.com/office/powerpoint/2010/main" val="1248193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4" name="Rectangle 3"/>
              <p:cNvSpPr/>
              <p:nvPr/>
            </p:nvSpPr>
            <p:spPr>
              <a:xfrm>
                <a:off x="114301" y="707589"/>
                <a:ext cx="5486400" cy="5677452"/>
              </a:xfrm>
              <a:prstGeom prst="rect">
                <a:avLst/>
              </a:prstGeom>
              <a:ln w="19050">
                <a:solidFill>
                  <a:schemeClr val="tx1"/>
                </a:solidFill>
              </a:ln>
            </p:spPr>
            <p:txBody>
              <a:bodyPr wrap="square">
                <a:spAutoFit/>
              </a:bodyPr>
              <a:lstStyle/>
              <a:p>
                <a:pPr algn="just"/>
                <a:r>
                  <a:rPr lang="en-US" dirty="0" smtClean="0"/>
                  <a:t>The difference between the two types of semiconductor is most important in optical devices because a photon can provide the energy to produce an </a:t>
                </a:r>
                <a:r>
                  <a:rPr lang="en-US" b="1" dirty="0" smtClean="0"/>
                  <a:t>electron-hole pair</a:t>
                </a:r>
                <a:r>
                  <a:rPr lang="en-US" dirty="0" smtClean="0"/>
                  <a:t>.</a:t>
                </a:r>
              </a:p>
              <a:p>
                <a:pPr algn="just"/>
                <a:endParaRPr lang="en-US" dirty="0"/>
              </a:p>
              <a:p>
                <a:pPr algn="just"/>
                <a:r>
                  <a:rPr lang="en-US" dirty="0"/>
                  <a:t>Each photon of energy E has momentum p = E / c, where c is the velocity of light. An optical photon has an energy of the order of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10</m:t>
                        </m:r>
                      </m:e>
                      <m:sup>
                        <m:r>
                          <a:rPr lang="en-US" i="1" dirty="0" smtClean="0">
                            <a:latin typeface="Cambria Math" panose="02040503050406030204" pitchFamily="18" charset="0"/>
                          </a:rPr>
                          <m:t>–19</m:t>
                        </m:r>
                      </m:sup>
                    </m:sSup>
                  </m:oMath>
                </a14:m>
                <a:r>
                  <a:rPr lang="en-US" dirty="0"/>
                  <a:t> J, and, since </a:t>
                </a:r>
                <a14:m>
                  <m:oMath xmlns:m="http://schemas.openxmlformats.org/officeDocument/2006/math">
                    <m:r>
                      <a:rPr lang="en-US" i="1" dirty="0" smtClean="0">
                        <a:latin typeface="Cambria Math" panose="02040503050406030204" pitchFamily="18" charset="0"/>
                      </a:rPr>
                      <m:t>𝑐</m:t>
                    </m:r>
                    <m:r>
                      <a:rPr lang="en-US" i="1" dirty="0" smtClean="0">
                        <a:latin typeface="Cambria Math" panose="02040503050406030204" pitchFamily="18" charset="0"/>
                      </a:rPr>
                      <m:t> = 3 × </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10</m:t>
                        </m:r>
                      </m:e>
                      <m:sup>
                        <m:r>
                          <a:rPr lang="en-US" b="0" i="1" dirty="0" smtClean="0">
                            <a:latin typeface="Cambria Math" panose="02040503050406030204" pitchFamily="18" charset="0"/>
                          </a:rPr>
                          <m:t>8</m:t>
                        </m:r>
                      </m:sup>
                    </m:sSup>
                  </m:oMath>
                </a14:m>
                <a:r>
                  <a:rPr lang="en-US" dirty="0"/>
                  <a:t/>
                </a:r>
                <a14:m>
                  <m:oMath xmlns:m="http://schemas.openxmlformats.org/officeDocument/2006/math">
                    <m:r>
                      <a:rPr lang="en-US" i="1" dirty="0" smtClean="0">
                        <a:latin typeface="Cambria Math" panose="02040503050406030204" pitchFamily="18" charset="0"/>
                      </a:rPr>
                      <m:t>𝑚</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𝑠</m:t>
                        </m:r>
                      </m:e>
                      <m:sup>
                        <m:r>
                          <a:rPr lang="en-US" i="1" dirty="0">
                            <a:latin typeface="Cambria Math" panose="02040503050406030204" pitchFamily="18" charset="0"/>
                          </a:rPr>
                          <m:t>–1</m:t>
                        </m:r>
                      </m:sup>
                    </m:sSup>
                  </m:oMath>
                </a14:m>
                <a:r>
                  <a:rPr lang="en-US" dirty="0"/>
                  <a:t>, a typical photon has a very small amount of momentum</a:t>
                </a:r>
                <a:r>
                  <a:rPr lang="en-US" dirty="0" smtClean="0"/>
                  <a:t>.</a:t>
                </a:r>
              </a:p>
              <a:p>
                <a:pPr algn="just"/>
                <a:endParaRPr lang="en-US" dirty="0"/>
              </a:p>
              <a:p>
                <a:pPr algn="just"/>
                <a:r>
                  <a:rPr lang="en-US" dirty="0" smtClean="0"/>
                  <a:t>A </a:t>
                </a:r>
                <a:r>
                  <a:rPr lang="en-US" dirty="0"/>
                  <a:t>photon of energy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𝐸</m:t>
                        </m:r>
                      </m:e>
                      <m:sub>
                        <m:r>
                          <a:rPr lang="en-US" i="1" dirty="0" smtClean="0">
                            <a:latin typeface="Cambria Math" panose="02040503050406030204" pitchFamily="18" charset="0"/>
                          </a:rPr>
                          <m:t>𝑔</m:t>
                        </m:r>
                      </m:sub>
                    </m:sSub>
                  </m:oMath>
                </a14:m>
                <a:r>
                  <a:rPr lang="en-US" dirty="0"/>
                  <a:t>, where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𝐸</m:t>
                        </m:r>
                      </m:e>
                      <m:sub>
                        <m:r>
                          <a:rPr lang="en-US" i="1" dirty="0" smtClean="0">
                            <a:latin typeface="Cambria Math" panose="02040503050406030204" pitchFamily="18" charset="0"/>
                          </a:rPr>
                          <m:t>𝑔</m:t>
                        </m:r>
                      </m:sub>
                    </m:sSub>
                  </m:oMath>
                </a14:m>
                <a:r>
                  <a:rPr lang="en-US" dirty="0"/>
                  <a:t> is the band gap energy, can produce an electron-hole pair in a direct band gap semiconductor quite easily, because the electron does not need to be given very much momentum. However, an electron must also undergo a significant change in its momentum for a photon of energy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𝐸</m:t>
                        </m:r>
                      </m:e>
                      <m:sub>
                        <m:r>
                          <a:rPr lang="en-US" i="1" dirty="0" smtClean="0">
                            <a:latin typeface="Cambria Math" panose="02040503050406030204" pitchFamily="18" charset="0"/>
                          </a:rPr>
                          <m:t>𝑔</m:t>
                        </m:r>
                      </m:sub>
                    </m:sSub>
                  </m:oMath>
                </a14:m>
                <a:r>
                  <a:rPr lang="en-US" dirty="0"/>
                  <a:t> to produce an electron-hole pair in an indirect band gap semiconductor. This is possible, but it requires such an electron to interact not only with the photon to gain energy, but also with a lattice vibration called a phonon in order to either gain or lose momentum. </a:t>
                </a:r>
              </a:p>
            </p:txBody>
          </p:sp>
        </mc:Choice>
        <mc:Fallback>
          <p:sp>
            <p:nvSpPr>
              <p:cNvPr id="4" name="Rectangle 3"/>
              <p:cNvSpPr>
                <a:spLocks noRot="1" noChangeAspect="1" noMove="1" noResize="1" noEditPoints="1" noAdjustHandles="1" noChangeArrowheads="1" noChangeShapeType="1" noTextEdit="1"/>
              </p:cNvSpPr>
              <p:nvPr/>
            </p:nvSpPr>
            <p:spPr>
              <a:xfrm>
                <a:off x="114301" y="707589"/>
                <a:ext cx="5486400" cy="5677452"/>
              </a:xfrm>
              <a:prstGeom prst="rect">
                <a:avLst/>
              </a:prstGeom>
              <a:blipFill rotWithShape="0">
                <a:blip r:embed="rId2"/>
                <a:stretch>
                  <a:fillRect l="-886" t="-428" r="-664" b="-535"/>
                </a:stretch>
              </a:blipFill>
              <a:ln w="19050">
                <a:solidFill>
                  <a:schemeClr val="tx1"/>
                </a:solidFill>
              </a:ln>
            </p:spPr>
            <p:txBody>
              <a:bodyPr/>
              <a:lstStyle/>
              <a:p>
                <a:r>
                  <a:rPr lang="en-US">
                    <a:noFill/>
                  </a:rPr>
                  <a:t> </a:t>
                </a:r>
              </a:p>
            </p:txBody>
          </p:sp>
        </mc:Fallback>
      </mc:AlternateContent>
      <p:sp>
        <p:nvSpPr>
          <p:cNvPr id="5" name="Rectangle 4"/>
          <p:cNvSpPr/>
          <p:nvPr/>
        </p:nvSpPr>
        <p:spPr>
          <a:xfrm>
            <a:off x="0" y="0"/>
            <a:ext cx="12192000" cy="59820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Direct and Indirect Band </a:t>
            </a:r>
            <a:r>
              <a:rPr lang="en-US" sz="3600" b="1" dirty="0"/>
              <a:t>G</a:t>
            </a:r>
            <a:r>
              <a:rPr lang="en-US" sz="3600" b="1" dirty="0" smtClean="0"/>
              <a:t>ap Semiconductor</a:t>
            </a:r>
            <a:endParaRPr lang="en-US" sz="3600" b="1" dirty="0"/>
          </a:p>
        </p:txBody>
      </p:sp>
      <p:sp>
        <p:nvSpPr>
          <p:cNvPr id="6" name="Rectangle 5"/>
          <p:cNvSpPr/>
          <p:nvPr/>
        </p:nvSpPr>
        <p:spPr>
          <a:xfrm>
            <a:off x="5895975" y="707589"/>
            <a:ext cx="6191250" cy="5632311"/>
          </a:xfrm>
          <a:prstGeom prst="rect">
            <a:avLst/>
          </a:prstGeom>
          <a:ln w="19050">
            <a:solidFill>
              <a:schemeClr val="tx1"/>
            </a:solidFill>
          </a:ln>
        </p:spPr>
        <p:txBody>
          <a:bodyPr wrap="square">
            <a:spAutoFit/>
          </a:bodyPr>
          <a:lstStyle/>
          <a:p>
            <a:pPr algn="just"/>
            <a:r>
              <a:rPr lang="en-US" dirty="0"/>
              <a:t>The indirect process proceeds at a much slower rate, as it requires three entities to intersect in order to proceed</a:t>
            </a:r>
            <a:r>
              <a:rPr lang="en-US" b="1" dirty="0"/>
              <a:t>: an electron, a photon and a phonon</a:t>
            </a:r>
            <a:r>
              <a:rPr lang="en-US" dirty="0"/>
              <a:t>. This is analogous to chemical reactions, where, in a particular reaction step, a reaction between two molecules will proceed at a much greater rate than a process which involves three molecules</a:t>
            </a:r>
            <a:r>
              <a:rPr lang="en-US" dirty="0" smtClean="0"/>
              <a:t>.</a:t>
            </a:r>
          </a:p>
          <a:p>
            <a:pPr algn="just"/>
            <a:endParaRPr lang="en-US" dirty="0"/>
          </a:p>
          <a:p>
            <a:pPr algn="just"/>
            <a:r>
              <a:rPr lang="en-US" dirty="0" smtClean="0"/>
              <a:t>The </a:t>
            </a:r>
            <a:r>
              <a:rPr lang="en-US" dirty="0"/>
              <a:t>same principle applies to recombination of electrons and holes to produce photons. The recombination process is much more efficient for a direct band gap semiconductor than for an indirect band gap semiconductor, where the process must be mediated by a phonon</a:t>
            </a:r>
            <a:r>
              <a:rPr lang="en-US" dirty="0" smtClean="0"/>
              <a:t>.</a:t>
            </a:r>
          </a:p>
          <a:p>
            <a:pPr algn="just"/>
            <a:endParaRPr lang="en-US" dirty="0"/>
          </a:p>
          <a:p>
            <a:pPr algn="just"/>
            <a:r>
              <a:rPr lang="en-US" dirty="0"/>
              <a:t>As a result of such considerations, </a:t>
            </a:r>
            <a:r>
              <a:rPr lang="en-US" b="1" dirty="0"/>
              <a:t>gallium arsenide </a:t>
            </a:r>
            <a:r>
              <a:rPr lang="en-US" dirty="0"/>
              <a:t>and other direct band gap semiconductors are used to make optical devices such as LEDs and semiconductor lasers, whereas </a:t>
            </a:r>
            <a:r>
              <a:rPr lang="en-US" b="1" dirty="0"/>
              <a:t>silicon</a:t>
            </a:r>
            <a:r>
              <a:rPr lang="en-US" dirty="0"/>
              <a:t>, which is </a:t>
            </a:r>
            <a:r>
              <a:rPr lang="en-US" b="1" dirty="0"/>
              <a:t>an indirect band gap semiconductor</a:t>
            </a:r>
            <a:r>
              <a:rPr lang="en-US" dirty="0"/>
              <a:t>, is not. The table in the next section lists a number of different semiconducting compounds and their band gaps, and it also specifies whether their band gaps are direct or indirect</a:t>
            </a:r>
          </a:p>
        </p:txBody>
      </p:sp>
      <p:sp>
        <p:nvSpPr>
          <p:cNvPr id="7" name="Rectangle 6"/>
          <p:cNvSpPr/>
          <p:nvPr/>
        </p:nvSpPr>
        <p:spPr>
          <a:xfrm>
            <a:off x="4412640" y="6385899"/>
            <a:ext cx="4774064" cy="307777"/>
          </a:xfrm>
          <a:prstGeom prst="rect">
            <a:avLst/>
          </a:prstGeom>
        </p:spPr>
        <p:txBody>
          <a:bodyPr wrap="none">
            <a:spAutoFit/>
          </a:bodyPr>
          <a:lstStyle/>
          <a:p>
            <a:r>
              <a:rPr lang="en-US" sz="1400" dirty="0">
                <a:hlinkClick r:id="rId3"/>
              </a:rPr>
              <a:t>https://</a:t>
            </a:r>
            <a:r>
              <a:rPr lang="en-US" sz="1400" dirty="0" smtClean="0">
                <a:hlinkClick r:id="rId3"/>
              </a:rPr>
              <a:t>www.doitpoms.ac.uk/tlplib/semiconductors/direct.php</a:t>
            </a:r>
            <a:endParaRPr lang="en-US" sz="1400" dirty="0"/>
          </a:p>
        </p:txBody>
      </p:sp>
    </p:spTree>
    <p:extLst>
      <p:ext uri="{BB962C8B-B14F-4D97-AF65-F5344CB8AC3E}">
        <p14:creationId xmlns="" xmlns:p14="http://schemas.microsoft.com/office/powerpoint/2010/main" val="721569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4125764674"/>
              </p:ext>
            </p:extLst>
          </p:nvPr>
        </p:nvGraphicFramePr>
        <p:xfrm>
          <a:off x="3034939" y="659632"/>
          <a:ext cx="9130935" cy="5968729"/>
        </p:xfrm>
        <a:graphic>
          <a:graphicData uri="http://schemas.openxmlformats.org/drawingml/2006/table">
            <a:tbl>
              <a:tblPr/>
              <a:tblGrid>
                <a:gridCol w="2398023">
                  <a:extLst>
                    <a:ext uri="{9D8B030D-6E8A-4147-A177-3AD203B41FA5}">
                      <a16:colId xmlns="" xmlns:a16="http://schemas.microsoft.com/office/drawing/2014/main" val="20000"/>
                    </a:ext>
                  </a:extLst>
                </a:gridCol>
                <a:gridCol w="1325831">
                  <a:extLst>
                    <a:ext uri="{9D8B030D-6E8A-4147-A177-3AD203B41FA5}">
                      <a16:colId xmlns="" xmlns:a16="http://schemas.microsoft.com/office/drawing/2014/main" val="20001"/>
                    </a:ext>
                  </a:extLst>
                </a:gridCol>
                <a:gridCol w="1971451">
                  <a:extLst>
                    <a:ext uri="{9D8B030D-6E8A-4147-A177-3AD203B41FA5}">
                      <a16:colId xmlns="" xmlns:a16="http://schemas.microsoft.com/office/drawing/2014/main" val="20002"/>
                    </a:ext>
                  </a:extLst>
                </a:gridCol>
                <a:gridCol w="3435630">
                  <a:extLst>
                    <a:ext uri="{9D8B030D-6E8A-4147-A177-3AD203B41FA5}">
                      <a16:colId xmlns="" xmlns:a16="http://schemas.microsoft.com/office/drawing/2014/main" val="20003"/>
                    </a:ext>
                  </a:extLst>
                </a:gridCol>
              </a:tblGrid>
              <a:tr h="737966">
                <a:tc>
                  <a:txBody>
                    <a:bodyPr/>
                    <a:lstStyle/>
                    <a:p>
                      <a:endParaRPr lang="en-US" sz="2000"/>
                    </a:p>
                  </a:txBody>
                  <a:tcPr marL="77702" marR="77702" marT="38851" marB="38851" anchor="ctr">
                    <a:lnL>
                      <a:noFill/>
                    </a:lnL>
                    <a:lnR>
                      <a:noFill/>
                    </a:lnR>
                    <a:lnT>
                      <a:noFill/>
                    </a:lnT>
                    <a:lnB>
                      <a:noFill/>
                    </a:lnB>
                    <a:solidFill>
                      <a:srgbClr val="FFFFCC"/>
                    </a:solidFill>
                  </a:tcPr>
                </a:tc>
                <a:tc>
                  <a:txBody>
                    <a:bodyPr/>
                    <a:lstStyle/>
                    <a:p>
                      <a:pPr algn="l"/>
                      <a:r>
                        <a:rPr lang="en-US" sz="2000" b="1"/>
                        <a:t>Material </a:t>
                      </a:r>
                      <a:endParaRPr lang="en-US" sz="2000"/>
                    </a:p>
                  </a:txBody>
                  <a:tcPr marL="77702" marR="77702" marT="38851" marB="38851" anchor="ctr">
                    <a:lnL>
                      <a:noFill/>
                    </a:lnL>
                    <a:lnR>
                      <a:noFill/>
                    </a:lnR>
                    <a:lnT>
                      <a:noFill/>
                    </a:lnT>
                    <a:lnB>
                      <a:noFill/>
                    </a:lnB>
                    <a:solidFill>
                      <a:srgbClr val="FFFFCC"/>
                    </a:solidFill>
                  </a:tcPr>
                </a:tc>
                <a:tc>
                  <a:txBody>
                    <a:bodyPr/>
                    <a:lstStyle/>
                    <a:p>
                      <a:pPr algn="ctr"/>
                      <a:r>
                        <a:rPr lang="en-US" sz="2000" b="1" dirty="0"/>
                        <a:t>Direct / Indirect Bandgap</a:t>
                      </a:r>
                      <a:endParaRPr lang="en-US" sz="2000" dirty="0"/>
                    </a:p>
                  </a:txBody>
                  <a:tcPr marL="77702" marR="77702" marT="38851" marB="38851" anchor="ctr">
                    <a:lnL>
                      <a:noFill/>
                    </a:lnL>
                    <a:lnR>
                      <a:noFill/>
                    </a:lnR>
                    <a:lnT>
                      <a:noFill/>
                    </a:lnT>
                    <a:lnB>
                      <a:noFill/>
                    </a:lnB>
                    <a:solidFill>
                      <a:srgbClr val="FFFFCC"/>
                    </a:solidFill>
                  </a:tcPr>
                </a:tc>
                <a:tc>
                  <a:txBody>
                    <a:bodyPr/>
                    <a:lstStyle/>
                    <a:p>
                      <a:pPr algn="ctr"/>
                      <a:r>
                        <a:rPr lang="en-US" sz="2000" b="1" dirty="0"/>
                        <a:t>Band Gap Energy </a:t>
                      </a:r>
                      <a:endParaRPr lang="en-US" sz="2000" b="1" dirty="0" smtClean="0"/>
                    </a:p>
                    <a:p>
                      <a:pPr algn="ctr"/>
                      <a:r>
                        <a:rPr lang="en-US" sz="2000" b="1" dirty="0" smtClean="0"/>
                        <a:t>at </a:t>
                      </a:r>
                      <a:r>
                        <a:rPr lang="en-US" sz="2000" b="1" dirty="0"/>
                        <a:t>300 K (eV) </a:t>
                      </a:r>
                      <a:endParaRPr lang="en-US" sz="2000" dirty="0"/>
                    </a:p>
                  </a:txBody>
                  <a:tcPr marL="77702" marR="77702" marT="38851" marB="38851" anchor="ctr">
                    <a:lnL>
                      <a:noFill/>
                    </a:lnL>
                    <a:lnR>
                      <a:noFill/>
                    </a:lnR>
                    <a:lnT>
                      <a:noFill/>
                    </a:lnT>
                    <a:lnB>
                      <a:noFill/>
                    </a:lnB>
                    <a:solidFill>
                      <a:srgbClr val="FFFFCC"/>
                    </a:solidFill>
                  </a:tcPr>
                </a:tc>
                <a:extLst>
                  <a:ext uri="{0D108BD9-81ED-4DB2-BD59-A6C34878D82A}">
                    <a16:rowId xmlns="" xmlns:a16="http://schemas.microsoft.com/office/drawing/2014/main" val="10000"/>
                  </a:ext>
                </a:extLst>
              </a:tr>
              <a:tr h="1644857">
                <a:tc>
                  <a:txBody>
                    <a:bodyPr/>
                    <a:lstStyle/>
                    <a:p>
                      <a:r>
                        <a:rPr lang="en-US" sz="2000" dirty="0" smtClean="0"/>
                        <a:t>Elements </a:t>
                      </a:r>
                      <a:endParaRPr lang="en-US" sz="2000" dirty="0"/>
                    </a:p>
                  </a:txBody>
                  <a:tcPr marL="77702" marR="77702" marT="38851" marB="38851">
                    <a:lnL>
                      <a:noFill/>
                    </a:lnL>
                    <a:lnR>
                      <a:noFill/>
                    </a:lnR>
                    <a:lnT>
                      <a:noFill/>
                    </a:lnT>
                    <a:lnB>
                      <a:noFill/>
                    </a:lnB>
                  </a:tcPr>
                </a:tc>
                <a:tc>
                  <a:txBody>
                    <a:bodyPr/>
                    <a:lstStyle/>
                    <a:p>
                      <a:r>
                        <a:rPr lang="it-IT" sz="2000" dirty="0" smtClean="0"/>
                        <a:t>C </a:t>
                      </a:r>
                      <a:r>
                        <a:rPr lang="it-IT" sz="2000" dirty="0"/>
                        <a:t>(diamond)</a:t>
                      </a:r>
                      <a:br>
                        <a:rPr lang="it-IT" sz="2000" dirty="0"/>
                      </a:br>
                      <a:r>
                        <a:rPr lang="it-IT" sz="2000" dirty="0"/>
                        <a:t>Ge </a:t>
                      </a:r>
                      <a:br>
                        <a:rPr lang="it-IT" sz="2000" dirty="0"/>
                      </a:br>
                      <a:r>
                        <a:rPr lang="it-IT" sz="2000" dirty="0"/>
                        <a:t>Si </a:t>
                      </a:r>
                      <a:br>
                        <a:rPr lang="it-IT" sz="2000" dirty="0"/>
                      </a:br>
                      <a:r>
                        <a:rPr lang="it-IT" sz="2000" dirty="0"/>
                        <a:t>Sn (grey) </a:t>
                      </a:r>
                    </a:p>
                  </a:txBody>
                  <a:tcPr marL="77702" marR="77702" marT="38851" marB="38851">
                    <a:lnL>
                      <a:noFill/>
                    </a:lnL>
                    <a:lnR>
                      <a:noFill/>
                    </a:lnR>
                    <a:lnT>
                      <a:noFill/>
                    </a:lnT>
                    <a:lnB>
                      <a:noFill/>
                    </a:lnB>
                  </a:tcPr>
                </a:tc>
                <a:tc>
                  <a:txBody>
                    <a:bodyPr/>
                    <a:lstStyle/>
                    <a:p>
                      <a:pPr algn="ctr"/>
                      <a:r>
                        <a:rPr lang="en-US" sz="2000" dirty="0" smtClean="0"/>
                        <a:t>Indirect </a:t>
                      </a:r>
                      <a:r>
                        <a:rPr lang="en-US" sz="2000" dirty="0"/>
                        <a:t/>
                      </a:r>
                      <a:br>
                        <a:rPr lang="en-US" sz="2000" dirty="0"/>
                      </a:br>
                      <a:r>
                        <a:rPr lang="en-US" sz="2000" dirty="0" err="1"/>
                        <a:t>Indirect</a:t>
                      </a:r>
                      <a:r>
                        <a:rPr lang="en-US" sz="2000" dirty="0"/>
                        <a:t> </a:t>
                      </a:r>
                      <a:br>
                        <a:rPr lang="en-US" sz="2000" dirty="0"/>
                      </a:br>
                      <a:r>
                        <a:rPr lang="en-US" sz="2000" dirty="0" err="1"/>
                        <a:t>Indirect</a:t>
                      </a:r>
                      <a:r>
                        <a:rPr lang="en-US" sz="2000" dirty="0"/>
                        <a:t> </a:t>
                      </a:r>
                      <a:br>
                        <a:rPr lang="en-US" sz="2000" dirty="0"/>
                      </a:br>
                      <a:r>
                        <a:rPr lang="en-US" sz="2000" dirty="0"/>
                        <a:t>Direct </a:t>
                      </a:r>
                    </a:p>
                  </a:txBody>
                  <a:tcPr marL="77702" marR="77702" marT="38851" marB="38851">
                    <a:lnL>
                      <a:noFill/>
                    </a:lnL>
                    <a:lnR>
                      <a:noFill/>
                    </a:lnR>
                    <a:lnT>
                      <a:noFill/>
                    </a:lnT>
                    <a:lnB>
                      <a:noFill/>
                    </a:lnB>
                  </a:tcPr>
                </a:tc>
                <a:tc>
                  <a:txBody>
                    <a:bodyPr/>
                    <a:lstStyle/>
                    <a:p>
                      <a:pPr algn="ctr"/>
                      <a:r>
                        <a:rPr lang="en-US" sz="2000" dirty="0" smtClean="0"/>
                        <a:t>5.47 </a:t>
                      </a:r>
                      <a:r>
                        <a:rPr lang="en-US" sz="2000" dirty="0"/>
                        <a:t/>
                      </a:r>
                      <a:br>
                        <a:rPr lang="en-US" sz="2000" dirty="0"/>
                      </a:br>
                      <a:r>
                        <a:rPr lang="en-US" sz="2000" dirty="0"/>
                        <a:t>0.66 </a:t>
                      </a:r>
                      <a:br>
                        <a:rPr lang="en-US" sz="2000" dirty="0"/>
                      </a:br>
                      <a:r>
                        <a:rPr lang="en-US" sz="2000" dirty="0"/>
                        <a:t>1.12 </a:t>
                      </a:r>
                      <a:br>
                        <a:rPr lang="en-US" sz="2000" dirty="0"/>
                      </a:br>
                      <a:r>
                        <a:rPr lang="en-US" sz="2000" dirty="0"/>
                        <a:t>0.08 </a:t>
                      </a:r>
                    </a:p>
                  </a:txBody>
                  <a:tcPr marL="77702" marR="77702" marT="38851" marB="38851">
                    <a:lnL>
                      <a:noFill/>
                    </a:lnL>
                    <a:lnR>
                      <a:noFill/>
                    </a:lnR>
                    <a:lnT>
                      <a:noFill/>
                    </a:lnT>
                    <a:lnB>
                      <a:noFill/>
                    </a:lnB>
                  </a:tcPr>
                </a:tc>
                <a:extLst>
                  <a:ext uri="{0D108BD9-81ED-4DB2-BD59-A6C34878D82A}">
                    <a16:rowId xmlns="" xmlns:a16="http://schemas.microsoft.com/office/drawing/2014/main" val="10001"/>
                  </a:ext>
                </a:extLst>
              </a:tr>
              <a:tr h="1738356">
                <a:tc>
                  <a:txBody>
                    <a:bodyPr/>
                    <a:lstStyle/>
                    <a:p>
                      <a:r>
                        <a:rPr lang="en-US" sz="2000" dirty="0"/>
                        <a:t>Groups III-V compounds </a:t>
                      </a:r>
                    </a:p>
                  </a:txBody>
                  <a:tcPr marL="77702" marR="77702" marT="38851" marB="38851">
                    <a:lnL>
                      <a:noFill/>
                    </a:lnL>
                    <a:lnR>
                      <a:noFill/>
                    </a:lnR>
                    <a:lnT>
                      <a:noFill/>
                    </a:lnT>
                    <a:lnB>
                      <a:noFill/>
                    </a:lnB>
                    <a:solidFill>
                      <a:srgbClr val="FFFFCC"/>
                    </a:solidFill>
                  </a:tcPr>
                </a:tc>
                <a:tc>
                  <a:txBody>
                    <a:bodyPr/>
                    <a:lstStyle/>
                    <a:p>
                      <a:r>
                        <a:rPr lang="en-US" sz="2000"/>
                        <a:t>GaAs</a:t>
                      </a:r>
                      <a:br>
                        <a:rPr lang="en-US" sz="2000"/>
                      </a:br>
                      <a:r>
                        <a:rPr lang="en-US" sz="2000"/>
                        <a:t>InAs </a:t>
                      </a:r>
                      <a:br>
                        <a:rPr lang="en-US" sz="2000"/>
                      </a:br>
                      <a:r>
                        <a:rPr lang="en-US" sz="2000"/>
                        <a:t>InSb </a:t>
                      </a:r>
                      <a:br>
                        <a:rPr lang="en-US" sz="2000"/>
                      </a:br>
                      <a:r>
                        <a:rPr lang="en-US" sz="2000"/>
                        <a:t>GaP </a:t>
                      </a:r>
                      <a:br>
                        <a:rPr lang="en-US" sz="2000"/>
                      </a:br>
                      <a:r>
                        <a:rPr lang="en-US" sz="2000"/>
                        <a:t>GaN </a:t>
                      </a:r>
                      <a:br>
                        <a:rPr lang="en-US" sz="2000"/>
                      </a:br>
                      <a:r>
                        <a:rPr lang="en-US" sz="2000"/>
                        <a:t>InN </a:t>
                      </a:r>
                    </a:p>
                  </a:txBody>
                  <a:tcPr marL="77702" marR="77702" marT="38851" marB="38851">
                    <a:lnL>
                      <a:noFill/>
                    </a:lnL>
                    <a:lnR>
                      <a:noFill/>
                    </a:lnR>
                    <a:lnT>
                      <a:noFill/>
                    </a:lnT>
                    <a:lnB>
                      <a:noFill/>
                    </a:lnB>
                    <a:solidFill>
                      <a:srgbClr val="FFFFCC"/>
                    </a:solidFill>
                  </a:tcPr>
                </a:tc>
                <a:tc>
                  <a:txBody>
                    <a:bodyPr/>
                    <a:lstStyle/>
                    <a:p>
                      <a:pPr algn="ctr"/>
                      <a:r>
                        <a:rPr lang="en-US" sz="2000" dirty="0"/>
                        <a:t>Direct </a:t>
                      </a:r>
                      <a:br>
                        <a:rPr lang="en-US" sz="2000" dirty="0"/>
                      </a:br>
                      <a:r>
                        <a:rPr lang="en-US" sz="2000" dirty="0" err="1"/>
                        <a:t>Direct</a:t>
                      </a:r>
                      <a:r>
                        <a:rPr lang="en-US" sz="2000" dirty="0"/>
                        <a:t> </a:t>
                      </a:r>
                      <a:br>
                        <a:rPr lang="en-US" sz="2000" dirty="0"/>
                      </a:br>
                      <a:r>
                        <a:rPr lang="en-US" sz="2000" dirty="0" err="1"/>
                        <a:t>Direct</a:t>
                      </a:r>
                      <a:r>
                        <a:rPr lang="en-US" sz="2000" dirty="0"/>
                        <a:t> </a:t>
                      </a:r>
                      <a:br>
                        <a:rPr lang="en-US" sz="2000" dirty="0"/>
                      </a:br>
                      <a:r>
                        <a:rPr lang="en-US" sz="2000" dirty="0"/>
                        <a:t>Indirect </a:t>
                      </a:r>
                      <a:br>
                        <a:rPr lang="en-US" sz="2000" dirty="0"/>
                      </a:br>
                      <a:r>
                        <a:rPr lang="en-US" sz="2000" dirty="0"/>
                        <a:t>Direct </a:t>
                      </a:r>
                      <a:br>
                        <a:rPr lang="en-US" sz="2000" dirty="0"/>
                      </a:br>
                      <a:r>
                        <a:rPr lang="en-US" sz="2000" dirty="0" err="1"/>
                        <a:t>Direct</a:t>
                      </a:r>
                      <a:r>
                        <a:rPr lang="en-US" sz="2000" dirty="0"/>
                        <a:t> </a:t>
                      </a:r>
                    </a:p>
                  </a:txBody>
                  <a:tcPr marL="77702" marR="77702" marT="38851" marB="38851">
                    <a:lnL>
                      <a:noFill/>
                    </a:lnL>
                    <a:lnR>
                      <a:noFill/>
                    </a:lnR>
                    <a:lnT>
                      <a:noFill/>
                    </a:lnT>
                    <a:lnB>
                      <a:noFill/>
                    </a:lnB>
                    <a:solidFill>
                      <a:srgbClr val="FFFFCC"/>
                    </a:solidFill>
                  </a:tcPr>
                </a:tc>
                <a:tc>
                  <a:txBody>
                    <a:bodyPr/>
                    <a:lstStyle/>
                    <a:p>
                      <a:pPr algn="ctr"/>
                      <a:r>
                        <a:rPr lang="en-US" sz="2000" dirty="0"/>
                        <a:t>1.42 </a:t>
                      </a:r>
                      <a:br>
                        <a:rPr lang="en-US" sz="2000" dirty="0"/>
                      </a:br>
                      <a:r>
                        <a:rPr lang="en-US" sz="2000" dirty="0"/>
                        <a:t>0.36 </a:t>
                      </a:r>
                      <a:br>
                        <a:rPr lang="en-US" sz="2000" dirty="0"/>
                      </a:br>
                      <a:r>
                        <a:rPr lang="en-US" sz="2000" dirty="0"/>
                        <a:t>0.17 </a:t>
                      </a:r>
                      <a:br>
                        <a:rPr lang="en-US" sz="2000" dirty="0"/>
                      </a:br>
                      <a:r>
                        <a:rPr lang="en-US" sz="2000" dirty="0"/>
                        <a:t>2.26 </a:t>
                      </a:r>
                      <a:br>
                        <a:rPr lang="en-US" sz="2000" dirty="0"/>
                      </a:br>
                      <a:r>
                        <a:rPr lang="en-US" sz="2000" dirty="0"/>
                        <a:t>3.36 </a:t>
                      </a:r>
                      <a:br>
                        <a:rPr lang="en-US" sz="2000" dirty="0"/>
                      </a:br>
                      <a:r>
                        <a:rPr lang="en-US" sz="2000" dirty="0"/>
                        <a:t>0.70 </a:t>
                      </a:r>
                    </a:p>
                  </a:txBody>
                  <a:tcPr marL="77702" marR="77702" marT="38851" marB="38851">
                    <a:lnL>
                      <a:noFill/>
                    </a:lnL>
                    <a:lnR>
                      <a:noFill/>
                    </a:lnR>
                    <a:lnT>
                      <a:noFill/>
                    </a:lnT>
                    <a:lnB>
                      <a:noFill/>
                    </a:lnB>
                    <a:solidFill>
                      <a:srgbClr val="FFFFCC"/>
                    </a:solidFill>
                  </a:tcPr>
                </a:tc>
                <a:extLst>
                  <a:ext uri="{0D108BD9-81ED-4DB2-BD59-A6C34878D82A}">
                    <a16:rowId xmlns="" xmlns:a16="http://schemas.microsoft.com/office/drawing/2014/main" val="10002"/>
                  </a:ext>
                </a:extLst>
              </a:tr>
              <a:tr h="511243">
                <a:tc>
                  <a:txBody>
                    <a:bodyPr/>
                    <a:lstStyle/>
                    <a:p>
                      <a:r>
                        <a:rPr lang="en-US" sz="2000"/>
                        <a:t>Groups IV-IV compounds </a:t>
                      </a:r>
                    </a:p>
                  </a:txBody>
                  <a:tcPr marL="77702" marR="77702" marT="38851" marB="38851">
                    <a:lnL>
                      <a:noFill/>
                    </a:lnL>
                    <a:lnR>
                      <a:noFill/>
                    </a:lnR>
                    <a:lnT>
                      <a:noFill/>
                    </a:lnT>
                    <a:lnB>
                      <a:noFill/>
                    </a:lnB>
                  </a:tcPr>
                </a:tc>
                <a:tc>
                  <a:txBody>
                    <a:bodyPr/>
                    <a:lstStyle/>
                    <a:p>
                      <a:r>
                        <a:rPr lang="el-GR" sz="2000"/>
                        <a:t>α-</a:t>
                      </a:r>
                      <a:r>
                        <a:rPr lang="en-US" sz="2000"/>
                        <a:t>SiC </a:t>
                      </a:r>
                    </a:p>
                  </a:txBody>
                  <a:tcPr marL="77702" marR="77702" marT="38851" marB="38851">
                    <a:lnL>
                      <a:noFill/>
                    </a:lnL>
                    <a:lnR>
                      <a:noFill/>
                    </a:lnR>
                    <a:lnT>
                      <a:noFill/>
                    </a:lnT>
                    <a:lnB>
                      <a:noFill/>
                    </a:lnB>
                  </a:tcPr>
                </a:tc>
                <a:tc>
                  <a:txBody>
                    <a:bodyPr/>
                    <a:lstStyle/>
                    <a:p>
                      <a:pPr algn="ctr"/>
                      <a:r>
                        <a:rPr lang="en-US" sz="2000"/>
                        <a:t>Indirect </a:t>
                      </a:r>
                    </a:p>
                  </a:txBody>
                  <a:tcPr marL="77702" marR="77702" marT="38851" marB="38851">
                    <a:lnL>
                      <a:noFill/>
                    </a:lnL>
                    <a:lnR>
                      <a:noFill/>
                    </a:lnR>
                    <a:lnT>
                      <a:noFill/>
                    </a:lnT>
                    <a:lnB>
                      <a:noFill/>
                    </a:lnB>
                  </a:tcPr>
                </a:tc>
                <a:tc>
                  <a:txBody>
                    <a:bodyPr/>
                    <a:lstStyle/>
                    <a:p>
                      <a:pPr algn="ctr"/>
                      <a:r>
                        <a:rPr lang="en-US" sz="2000"/>
                        <a:t>2.99 </a:t>
                      </a:r>
                    </a:p>
                  </a:txBody>
                  <a:tcPr marL="77702" marR="77702" marT="38851" marB="38851">
                    <a:lnL>
                      <a:noFill/>
                    </a:lnL>
                    <a:lnR>
                      <a:noFill/>
                    </a:lnR>
                    <a:lnT>
                      <a:noFill/>
                    </a:lnT>
                    <a:lnB>
                      <a:noFill/>
                    </a:lnB>
                  </a:tcPr>
                </a:tc>
                <a:extLst>
                  <a:ext uri="{0D108BD9-81ED-4DB2-BD59-A6C34878D82A}">
                    <a16:rowId xmlns="" xmlns:a16="http://schemas.microsoft.com/office/drawing/2014/main" val="10003"/>
                  </a:ext>
                </a:extLst>
              </a:tr>
              <a:tr h="904602">
                <a:tc>
                  <a:txBody>
                    <a:bodyPr/>
                    <a:lstStyle/>
                    <a:p>
                      <a:r>
                        <a:rPr lang="en-US" sz="2000"/>
                        <a:t>Groups II-VI compounds </a:t>
                      </a:r>
                    </a:p>
                  </a:txBody>
                  <a:tcPr marL="77702" marR="77702" marT="38851" marB="38851">
                    <a:lnL>
                      <a:noFill/>
                    </a:lnL>
                    <a:lnR>
                      <a:noFill/>
                    </a:lnR>
                    <a:lnT>
                      <a:noFill/>
                    </a:lnT>
                    <a:lnB>
                      <a:noFill/>
                    </a:lnB>
                    <a:solidFill>
                      <a:srgbClr val="FFFFCC"/>
                    </a:solidFill>
                  </a:tcPr>
                </a:tc>
                <a:tc>
                  <a:txBody>
                    <a:bodyPr/>
                    <a:lstStyle/>
                    <a:p>
                      <a:r>
                        <a:rPr lang="en-US" sz="2000"/>
                        <a:t>ZnO </a:t>
                      </a:r>
                      <a:br>
                        <a:rPr lang="en-US" sz="2000"/>
                      </a:br>
                      <a:r>
                        <a:rPr lang="en-US" sz="2000"/>
                        <a:t>CdSe </a:t>
                      </a:r>
                      <a:br>
                        <a:rPr lang="en-US" sz="2000"/>
                      </a:br>
                      <a:r>
                        <a:rPr lang="en-US" sz="2000"/>
                        <a:t>ZnS </a:t>
                      </a:r>
                    </a:p>
                  </a:txBody>
                  <a:tcPr marL="77702" marR="77702" marT="38851" marB="38851">
                    <a:lnL>
                      <a:noFill/>
                    </a:lnL>
                    <a:lnR>
                      <a:noFill/>
                    </a:lnR>
                    <a:lnT>
                      <a:noFill/>
                    </a:lnT>
                    <a:lnB>
                      <a:noFill/>
                    </a:lnB>
                    <a:solidFill>
                      <a:srgbClr val="FFFFCC"/>
                    </a:solidFill>
                  </a:tcPr>
                </a:tc>
                <a:tc>
                  <a:txBody>
                    <a:bodyPr/>
                    <a:lstStyle/>
                    <a:p>
                      <a:pPr algn="ctr"/>
                      <a:r>
                        <a:rPr lang="en-US" sz="2000"/>
                        <a:t>Direct </a:t>
                      </a:r>
                      <a:br>
                        <a:rPr lang="en-US" sz="2000"/>
                      </a:br>
                      <a:r>
                        <a:rPr lang="en-US" sz="2000"/>
                        <a:t>Direct </a:t>
                      </a:r>
                      <a:br>
                        <a:rPr lang="en-US" sz="2000"/>
                      </a:br>
                      <a:r>
                        <a:rPr lang="en-US" sz="2000"/>
                        <a:t>Direct </a:t>
                      </a:r>
                    </a:p>
                  </a:txBody>
                  <a:tcPr marL="77702" marR="77702" marT="38851" marB="38851">
                    <a:lnL>
                      <a:noFill/>
                    </a:lnL>
                    <a:lnR>
                      <a:noFill/>
                    </a:lnR>
                    <a:lnT>
                      <a:noFill/>
                    </a:lnT>
                    <a:lnB>
                      <a:noFill/>
                    </a:lnB>
                    <a:solidFill>
                      <a:srgbClr val="FFFFCC"/>
                    </a:solidFill>
                  </a:tcPr>
                </a:tc>
                <a:tc>
                  <a:txBody>
                    <a:bodyPr/>
                    <a:lstStyle/>
                    <a:p>
                      <a:pPr algn="ctr"/>
                      <a:r>
                        <a:rPr lang="en-US" sz="2000" dirty="0"/>
                        <a:t>3.35 </a:t>
                      </a:r>
                      <a:br>
                        <a:rPr lang="en-US" sz="2000" dirty="0"/>
                      </a:br>
                      <a:r>
                        <a:rPr lang="en-US" sz="2000" dirty="0"/>
                        <a:t>1.70 </a:t>
                      </a:r>
                      <a:br>
                        <a:rPr lang="en-US" sz="2000" dirty="0"/>
                      </a:br>
                      <a:r>
                        <a:rPr lang="en-US" sz="2000" dirty="0"/>
                        <a:t>3.68 </a:t>
                      </a:r>
                    </a:p>
                  </a:txBody>
                  <a:tcPr marL="77702" marR="77702" marT="38851" marB="38851">
                    <a:lnL>
                      <a:noFill/>
                    </a:lnL>
                    <a:lnR>
                      <a:noFill/>
                    </a:lnR>
                    <a:lnT>
                      <a:noFill/>
                    </a:lnT>
                    <a:lnB>
                      <a:noFill/>
                    </a:lnB>
                    <a:solidFill>
                      <a:srgbClr val="FFFFCC"/>
                    </a:solidFill>
                  </a:tcPr>
                </a:tc>
                <a:extLst>
                  <a:ext uri="{0D108BD9-81ED-4DB2-BD59-A6C34878D82A}">
                    <a16:rowId xmlns="" xmlns:a16="http://schemas.microsoft.com/office/drawing/2014/main" val="10004"/>
                  </a:ext>
                </a:extLst>
              </a:tr>
            </a:tbl>
          </a:graphicData>
        </a:graphic>
      </p:graphicFrame>
      <p:sp>
        <p:nvSpPr>
          <p:cNvPr id="5" name="Rectangle 4"/>
          <p:cNvSpPr/>
          <p:nvPr/>
        </p:nvSpPr>
        <p:spPr>
          <a:xfrm>
            <a:off x="0" y="0"/>
            <a:ext cx="12192000" cy="59820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Direct and Indirect Band </a:t>
            </a:r>
            <a:r>
              <a:rPr lang="en-US" sz="3600" b="1" dirty="0"/>
              <a:t>G</a:t>
            </a:r>
            <a:r>
              <a:rPr lang="en-US" sz="3600" b="1" dirty="0" smtClean="0"/>
              <a:t>ap Semiconductor</a:t>
            </a:r>
            <a:endParaRPr lang="en-US" sz="3600" b="1" dirty="0"/>
          </a:p>
        </p:txBody>
      </p:sp>
      <p:sp>
        <p:nvSpPr>
          <p:cNvPr id="6" name="Rectangle 5"/>
          <p:cNvSpPr/>
          <p:nvPr/>
        </p:nvSpPr>
        <p:spPr>
          <a:xfrm>
            <a:off x="4412640" y="6385899"/>
            <a:ext cx="4774064" cy="307777"/>
          </a:xfrm>
          <a:prstGeom prst="rect">
            <a:avLst/>
          </a:prstGeom>
        </p:spPr>
        <p:txBody>
          <a:bodyPr wrap="none">
            <a:spAutoFit/>
          </a:bodyPr>
          <a:lstStyle/>
          <a:p>
            <a:r>
              <a:rPr lang="en-US" sz="1400" dirty="0">
                <a:hlinkClick r:id="rId2"/>
              </a:rPr>
              <a:t>https://</a:t>
            </a:r>
            <a:r>
              <a:rPr lang="en-US" sz="1400" dirty="0" smtClean="0">
                <a:hlinkClick r:id="rId2"/>
              </a:rPr>
              <a:t>www.doitpoms.ac.uk/tlplib/semiconductors/direct.php</a:t>
            </a:r>
            <a:endParaRPr lang="en-US" sz="1400" dirty="0"/>
          </a:p>
        </p:txBody>
      </p:sp>
      <p:pic>
        <p:nvPicPr>
          <p:cNvPr id="7" name="Picture 4"/>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684238"/>
            <a:ext cx="4075608" cy="14151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9191" y="3643996"/>
            <a:ext cx="2995747" cy="14471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02371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66841"/>
          </a:xfrm>
        </p:spPr>
        <p:txBody>
          <a:bodyPr rtlCol="0">
            <a:normAutofit fontScale="90000"/>
          </a:bodyPr>
          <a:lstStyle/>
          <a:p>
            <a:pPr>
              <a:defRPr/>
            </a:pPr>
            <a:r>
              <a:rPr lang="en-IN" b="1" dirty="0"/>
              <a:t>Direct and Indirect Semiconductors </a:t>
            </a:r>
            <a:endParaRPr lang="en-IN" dirty="0"/>
          </a:p>
        </p:txBody>
      </p:sp>
      <p:sp>
        <p:nvSpPr>
          <p:cNvPr id="3" name="Content Placeholder 2"/>
          <p:cNvSpPr>
            <a:spLocks noGrp="1"/>
          </p:cNvSpPr>
          <p:nvPr>
            <p:ph idx="1"/>
          </p:nvPr>
        </p:nvSpPr>
        <p:spPr>
          <a:xfrm>
            <a:off x="653143" y="1097279"/>
            <a:ext cx="10700657" cy="5079683"/>
          </a:xfrm>
        </p:spPr>
        <p:txBody>
          <a:bodyPr rtlCol="0">
            <a:normAutofit fontScale="92500" lnSpcReduction="20000"/>
          </a:bodyPr>
          <a:lstStyle/>
          <a:p>
            <a:pPr algn="just">
              <a:defRPr/>
            </a:pPr>
            <a:r>
              <a:rPr lang="en-IN" dirty="0"/>
              <a:t>The band structure of </a:t>
            </a:r>
            <a:r>
              <a:rPr lang="en-IN" b="1" dirty="0" err="1"/>
              <a:t>GaAs</a:t>
            </a:r>
            <a:r>
              <a:rPr lang="en-IN" b="1" dirty="0"/>
              <a:t> has a minimum in the conduction band and a maximum in the valence band for the same k value</a:t>
            </a:r>
            <a:r>
              <a:rPr lang="en-IN" dirty="0"/>
              <a:t> (k = 0). </a:t>
            </a:r>
            <a:endParaRPr lang="en-IN" dirty="0" smtClean="0"/>
          </a:p>
          <a:p>
            <a:pPr algn="just">
              <a:defRPr/>
            </a:pPr>
            <a:r>
              <a:rPr lang="en-IN" dirty="0" smtClean="0"/>
              <a:t>On </a:t>
            </a:r>
            <a:r>
              <a:rPr lang="en-IN" dirty="0"/>
              <a:t>the other hand, </a:t>
            </a:r>
            <a:r>
              <a:rPr lang="en-IN" b="1" dirty="0"/>
              <a:t>Si has its valence band maximum at a different value of k than its </a:t>
            </a:r>
            <a:r>
              <a:rPr lang="en-IN" b="1" dirty="0" smtClean="0"/>
              <a:t>con­duction </a:t>
            </a:r>
            <a:r>
              <a:rPr lang="en-IN" b="1" dirty="0"/>
              <a:t>band minimum. </a:t>
            </a:r>
            <a:endParaRPr lang="en-IN" b="1" dirty="0" smtClean="0"/>
          </a:p>
          <a:p>
            <a:pPr algn="just">
              <a:defRPr/>
            </a:pPr>
            <a:r>
              <a:rPr lang="en-IN" b="1" dirty="0" smtClean="0"/>
              <a:t>Thus </a:t>
            </a:r>
            <a:r>
              <a:rPr lang="en-IN" b="1" dirty="0"/>
              <a:t>an electron making a smallest-energy </a:t>
            </a:r>
            <a:r>
              <a:rPr lang="en-IN" b="1" dirty="0" smtClean="0"/>
              <a:t>transition </a:t>
            </a:r>
            <a:r>
              <a:rPr lang="en-IN" b="1" dirty="0"/>
              <a:t>from the conduction band to the valence band in </a:t>
            </a:r>
            <a:r>
              <a:rPr lang="en-IN" b="1" dirty="0" err="1"/>
              <a:t>GaAs</a:t>
            </a:r>
            <a:r>
              <a:rPr lang="en-IN" b="1" dirty="0"/>
              <a:t> can do so without a change in k value; </a:t>
            </a:r>
            <a:endParaRPr lang="en-IN" b="1" dirty="0" smtClean="0"/>
          </a:p>
          <a:p>
            <a:pPr algn="just">
              <a:defRPr/>
            </a:pPr>
            <a:r>
              <a:rPr lang="en-IN" dirty="0" smtClean="0"/>
              <a:t>on </a:t>
            </a:r>
            <a:r>
              <a:rPr lang="en-IN" dirty="0"/>
              <a:t>the other hand, </a:t>
            </a:r>
            <a:r>
              <a:rPr lang="en-IN" b="1" dirty="0"/>
              <a:t>a transition from the minimum point in the Si conduction band to the maximum point of the valence band requires some change in </a:t>
            </a:r>
            <a:r>
              <a:rPr lang="en-IN" b="1" dirty="0" smtClean="0"/>
              <a:t>k.</a:t>
            </a:r>
          </a:p>
          <a:p>
            <a:pPr algn="just">
              <a:defRPr/>
            </a:pPr>
            <a:r>
              <a:rPr lang="en-IN" b="1" dirty="0" smtClean="0"/>
              <a:t>Thus </a:t>
            </a:r>
            <a:r>
              <a:rPr lang="en-IN" b="1" dirty="0"/>
              <a:t>there are two classes of semiconductor energy bands; direct and </a:t>
            </a:r>
            <a:r>
              <a:rPr lang="en-IN" b="1" dirty="0" smtClean="0"/>
              <a:t>indirect. </a:t>
            </a:r>
          </a:p>
          <a:p>
            <a:pPr algn="just">
              <a:defRPr/>
            </a:pPr>
            <a:r>
              <a:rPr lang="en-IN" sz="3800" b="1" dirty="0"/>
              <a:t>It can be seen that in an indirect transition, involving a change in k, requires a change of momentum for the electron. </a:t>
            </a:r>
          </a:p>
          <a:p>
            <a:pPr algn="just">
              <a:defRPr/>
            </a:pPr>
            <a:endParaRPr lang="en-IN" dirty="0"/>
          </a:p>
        </p:txBody>
      </p:sp>
    </p:spTree>
    <p:extLst>
      <p:ext uri="{BB962C8B-B14F-4D97-AF65-F5344CB8AC3E}">
        <p14:creationId xmlns="" xmlns:p14="http://schemas.microsoft.com/office/powerpoint/2010/main" val="1442575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820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Band Theory of Solids</a:t>
            </a:r>
            <a:endParaRPr lang="en-US" sz="3600" b="1" dirty="0"/>
          </a:p>
        </p:txBody>
      </p:sp>
      <mc:AlternateContent xmlns:mc="http://schemas.openxmlformats.org/markup-compatibility/2006">
        <mc:Choice xmlns="" xmlns:a14="http://schemas.microsoft.com/office/drawing/2010/main" Requires="a14">
          <p:sp>
            <p:nvSpPr>
              <p:cNvPr id="5" name="TextBox 4"/>
              <p:cNvSpPr txBox="1"/>
              <p:nvPr/>
            </p:nvSpPr>
            <p:spPr>
              <a:xfrm>
                <a:off x="381438" y="876162"/>
                <a:ext cx="10962837" cy="2600777"/>
              </a:xfrm>
              <a:prstGeom prst="rect">
                <a:avLst/>
              </a:prstGeom>
              <a:noFill/>
              <a:ln w="28575">
                <a:solidFill>
                  <a:schemeClr val="tx1"/>
                </a:solidFill>
              </a:ln>
            </p:spPr>
            <p:txBody>
              <a:bodyPr wrap="square" rtlCol="0">
                <a:spAutoFit/>
              </a:bodyPr>
              <a:lstStyle/>
              <a:p>
                <a:pPr marL="285750" indent="-285750" algn="just">
                  <a:buFont typeface="Wingdings" panose="05000000000000000000" pitchFamily="2" charset="2"/>
                  <a:buChar char="ü"/>
                </a:pPr>
                <a:r>
                  <a:rPr lang="en-US" sz="2000" dirty="0" smtClean="0"/>
                  <a:t>For an isolated atom, the electrons can have discrete energy levels. For hydrogen, the energy levels are described as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13.6</m:t>
                        </m:r>
                      </m:num>
                      <m:den>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𝑛</m:t>
                            </m:r>
                          </m:e>
                          <m:sup>
                            <m:r>
                              <a:rPr lang="en-US" sz="2000" b="0" i="1" smtClean="0">
                                <a:latin typeface="Cambria Math" panose="02040503050406030204" pitchFamily="18" charset="0"/>
                              </a:rPr>
                              <m:t>2</m:t>
                            </m:r>
                          </m:sup>
                        </m:sSup>
                      </m:den>
                    </m:f>
                  </m:oMath>
                </a14:m>
                <a:r>
                  <a:rPr lang="en-US" sz="2000" dirty="0" smtClean="0"/>
                  <a:t>, where n is the principal quantum number.</a:t>
                </a:r>
              </a:p>
              <a:p>
                <a:pPr marL="285750" indent="-285750" algn="just">
                  <a:buFont typeface="Wingdings" panose="05000000000000000000" pitchFamily="2" charset="2"/>
                  <a:buChar char="ü"/>
                </a:pPr>
                <a:r>
                  <a:rPr lang="en-US" sz="2000" dirty="0" smtClean="0"/>
                  <a:t>Let us consider one single isolated hydrogen atom. The wave function of an electron in the atom in the ground state is </a:t>
                </a:r>
                <a14:m>
                  <m:oMath xmlns:m="http://schemas.openxmlformats.org/officeDocument/2006/math">
                    <m:r>
                      <a:rPr lang="en-US" sz="2000" b="0" i="1" smtClean="0">
                        <a:latin typeface="Cambria Math" panose="02040503050406030204" pitchFamily="18" charset="0"/>
                      </a:rPr>
                      <m:t>𝑢</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𝑟</m:t>
                        </m:r>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𝜋</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𝑎</m:t>
                                </m:r>
                              </m:e>
                              <m:sub>
                                <m:r>
                                  <a:rPr lang="en-US" sz="2000" b="0" i="1" smtClean="0">
                                    <a:latin typeface="Cambria Math" panose="02040503050406030204" pitchFamily="18" charset="0"/>
                                  </a:rPr>
                                  <m:t>0</m:t>
                                </m:r>
                              </m:sub>
                              <m:sup>
                                <m:r>
                                  <a:rPr lang="en-US" sz="2000" b="0" i="1" smtClean="0">
                                    <a:latin typeface="Cambria Math" panose="02040503050406030204" pitchFamily="18" charset="0"/>
                                  </a:rPr>
                                  <m:t>3</m:t>
                                </m:r>
                              </m:sup>
                            </m:sSubSup>
                          </m:e>
                        </m:d>
                      </m:e>
                      <m:sup>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sup>
                    </m:sSup>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exp</m:t>
                        </m:r>
                      </m:fName>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𝑟</m:t>
                                </m:r>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0</m:t>
                                    </m:r>
                                  </m:sub>
                                </m:sSub>
                              </m:den>
                            </m:f>
                          </m:e>
                        </m:d>
                      </m:e>
                    </m:func>
                  </m:oMath>
                </a14:m>
                <a:r>
                  <a:rPr lang="en-US" sz="2000" dirty="0" smtClean="0"/>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0</m:t>
                        </m:r>
                      </m:sub>
                    </m:sSub>
                  </m:oMath>
                </a14:m>
                <a:r>
                  <a:rPr lang="en-US" sz="2000" dirty="0" smtClean="0"/>
                  <a:t> is the first Bohr’s radius. </a:t>
                </a:r>
              </a:p>
              <a:p>
                <a:pPr marL="285750" indent="-285750" algn="just">
                  <a:buFont typeface="Wingdings" panose="05000000000000000000" pitchFamily="2" charset="2"/>
                  <a:buChar char="ü"/>
                </a:pPr>
                <a:r>
                  <a:rPr lang="en-US" sz="2000" dirty="0" smtClean="0"/>
                  <a:t>Let us now assume that two such atoms are brought close together. Let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m:t>
                    </m:r>
                    <m:r>
                      <m:rPr>
                        <m:sty m:val="p"/>
                      </m:rPr>
                      <a:rPr lang="en-US" sz="2000" b="0" i="0" smtClean="0">
                        <a:latin typeface="Cambria Math" panose="02040503050406030204" pitchFamily="18" charset="0"/>
                      </a:rPr>
                      <m:t>and</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2</m:t>
                        </m:r>
                      </m:sub>
                    </m:sSub>
                  </m:oMath>
                </a14:m>
                <a:r>
                  <a:rPr lang="en-US" sz="2000" dirty="0" smtClean="0"/>
                  <a:t> denote the electronic wave functions for the atoms when they are far apart and are not influenced by one another. </a:t>
                </a:r>
                <a:endParaRPr lang="en-US" sz="2000" dirty="0"/>
              </a:p>
            </p:txBody>
          </p:sp>
        </mc:Choice>
        <mc:Fallback>
          <p:sp>
            <p:nvSpPr>
              <p:cNvPr id="5" name="TextBox 4"/>
              <p:cNvSpPr txBox="1">
                <a:spLocks noRot="1" noChangeAspect="1" noMove="1" noResize="1" noEditPoints="1" noAdjustHandles="1" noChangeArrowheads="1" noChangeShapeType="1" noTextEdit="1"/>
              </p:cNvSpPr>
              <p:nvPr/>
            </p:nvSpPr>
            <p:spPr>
              <a:xfrm>
                <a:off x="381438" y="876162"/>
                <a:ext cx="10962837" cy="2600777"/>
              </a:xfrm>
              <a:prstGeom prst="rect">
                <a:avLst/>
              </a:prstGeom>
              <a:blipFill rotWithShape="0">
                <a:blip r:embed="rId2"/>
                <a:stretch>
                  <a:fillRect l="-388" t="-928" r="-388" b="-2784"/>
                </a:stretch>
              </a:blipFill>
              <a:ln w="28575">
                <a:solidFill>
                  <a:schemeClr val="tx1"/>
                </a:solidFill>
              </a:ln>
            </p:spPr>
            <p:txBody>
              <a:bodyPr/>
              <a:lstStyle/>
              <a:p>
                <a:r>
                  <a:rPr lang="en-US">
                    <a:noFill/>
                  </a:rPr>
                  <a:t> </a:t>
                </a:r>
              </a:p>
            </p:txBody>
          </p:sp>
        </mc:Fallback>
      </mc:AlternateContent>
      <p:grpSp>
        <p:nvGrpSpPr>
          <p:cNvPr id="44" name="Group 43"/>
          <p:cNvGrpSpPr/>
          <p:nvPr/>
        </p:nvGrpSpPr>
        <p:grpSpPr>
          <a:xfrm>
            <a:off x="1426115" y="3621008"/>
            <a:ext cx="3709230" cy="976903"/>
            <a:chOff x="1426115" y="3621008"/>
            <a:chExt cx="3709230" cy="976903"/>
          </a:xfrm>
        </p:grpSpPr>
        <p:grpSp>
          <p:nvGrpSpPr>
            <p:cNvPr id="34" name="Group 33"/>
            <p:cNvGrpSpPr/>
            <p:nvPr/>
          </p:nvGrpSpPr>
          <p:grpSpPr>
            <a:xfrm>
              <a:off x="1426115" y="3807835"/>
              <a:ext cx="3709230" cy="418033"/>
              <a:chOff x="2224399" y="3694072"/>
              <a:chExt cx="3709230" cy="418033"/>
            </a:xfrm>
          </p:grpSpPr>
          <p:grpSp>
            <p:nvGrpSpPr>
              <p:cNvPr id="15" name="Group 14"/>
              <p:cNvGrpSpPr/>
              <p:nvPr/>
            </p:nvGrpSpPr>
            <p:grpSpPr>
              <a:xfrm>
                <a:off x="2224399" y="3694073"/>
                <a:ext cx="1991170" cy="418032"/>
                <a:chOff x="2033899" y="4495800"/>
                <a:chExt cx="1991170" cy="418032"/>
              </a:xfrm>
            </p:grpSpPr>
            <p:cxnSp>
              <p:nvCxnSpPr>
                <p:cNvPr id="7" name="Straight Connector 6"/>
                <p:cNvCxnSpPr/>
                <p:nvPr/>
              </p:nvCxnSpPr>
              <p:spPr>
                <a:xfrm>
                  <a:off x="2033899" y="4913832"/>
                  <a:ext cx="199117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929471" y="4723332"/>
                  <a:ext cx="200025"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2315642" y="4495800"/>
                  <a:ext cx="1427683" cy="418031"/>
                  <a:chOff x="2315642" y="4495800"/>
                  <a:chExt cx="1427683" cy="418031"/>
                </a:xfrm>
              </p:grpSpPr>
              <p:sp>
                <p:nvSpPr>
                  <p:cNvPr id="12" name="Freeform 11"/>
                  <p:cNvSpPr/>
                  <p:nvPr/>
                </p:nvSpPr>
                <p:spPr>
                  <a:xfrm>
                    <a:off x="2315642" y="4495800"/>
                    <a:ext cx="722844" cy="418031"/>
                  </a:xfrm>
                  <a:custGeom>
                    <a:avLst/>
                    <a:gdLst>
                      <a:gd name="connsiteX0" fmla="*/ 0 w 619136"/>
                      <a:gd name="connsiteY0" fmla="*/ 390525 h 390525"/>
                      <a:gd name="connsiteX1" fmla="*/ 47625 w 619136"/>
                      <a:gd name="connsiteY1" fmla="*/ 371475 h 390525"/>
                      <a:gd name="connsiteX2" fmla="*/ 85725 w 619136"/>
                      <a:gd name="connsiteY2" fmla="*/ 361950 h 390525"/>
                      <a:gd name="connsiteX3" fmla="*/ 114300 w 619136"/>
                      <a:gd name="connsiteY3" fmla="*/ 333375 h 390525"/>
                      <a:gd name="connsiteX4" fmla="*/ 171450 w 619136"/>
                      <a:gd name="connsiteY4" fmla="*/ 314325 h 390525"/>
                      <a:gd name="connsiteX5" fmla="*/ 200025 w 619136"/>
                      <a:gd name="connsiteY5" fmla="*/ 295275 h 390525"/>
                      <a:gd name="connsiteX6" fmla="*/ 228600 w 619136"/>
                      <a:gd name="connsiteY6" fmla="*/ 285750 h 390525"/>
                      <a:gd name="connsiteX7" fmla="*/ 285750 w 619136"/>
                      <a:gd name="connsiteY7" fmla="*/ 247650 h 390525"/>
                      <a:gd name="connsiteX8" fmla="*/ 361950 w 619136"/>
                      <a:gd name="connsiteY8" fmla="*/ 209550 h 390525"/>
                      <a:gd name="connsiteX9" fmla="*/ 476250 w 619136"/>
                      <a:gd name="connsiteY9" fmla="*/ 133350 h 390525"/>
                      <a:gd name="connsiteX10" fmla="*/ 533400 w 619136"/>
                      <a:gd name="connsiteY10" fmla="*/ 85725 h 390525"/>
                      <a:gd name="connsiteX11" fmla="*/ 561975 w 619136"/>
                      <a:gd name="connsiteY11" fmla="*/ 66675 h 390525"/>
                      <a:gd name="connsiteX12" fmla="*/ 619125 w 619136"/>
                      <a:gd name="connsiteY12"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9136" h="390525">
                        <a:moveTo>
                          <a:pt x="0" y="390525"/>
                        </a:moveTo>
                        <a:cubicBezTo>
                          <a:pt x="15875" y="384175"/>
                          <a:pt x="31405" y="376882"/>
                          <a:pt x="47625" y="371475"/>
                        </a:cubicBezTo>
                        <a:cubicBezTo>
                          <a:pt x="60044" y="367335"/>
                          <a:pt x="74359" y="368445"/>
                          <a:pt x="85725" y="361950"/>
                        </a:cubicBezTo>
                        <a:cubicBezTo>
                          <a:pt x="97421" y="355267"/>
                          <a:pt x="102525" y="339917"/>
                          <a:pt x="114300" y="333375"/>
                        </a:cubicBezTo>
                        <a:cubicBezTo>
                          <a:pt x="131853" y="323623"/>
                          <a:pt x="154742" y="325464"/>
                          <a:pt x="171450" y="314325"/>
                        </a:cubicBezTo>
                        <a:cubicBezTo>
                          <a:pt x="180975" y="307975"/>
                          <a:pt x="189786" y="300395"/>
                          <a:pt x="200025" y="295275"/>
                        </a:cubicBezTo>
                        <a:cubicBezTo>
                          <a:pt x="209005" y="290785"/>
                          <a:pt x="219823" y="290626"/>
                          <a:pt x="228600" y="285750"/>
                        </a:cubicBezTo>
                        <a:cubicBezTo>
                          <a:pt x="248614" y="274631"/>
                          <a:pt x="265272" y="257889"/>
                          <a:pt x="285750" y="247650"/>
                        </a:cubicBezTo>
                        <a:cubicBezTo>
                          <a:pt x="311150" y="234950"/>
                          <a:pt x="338321" y="225302"/>
                          <a:pt x="361950" y="209550"/>
                        </a:cubicBezTo>
                        <a:lnTo>
                          <a:pt x="476250" y="133350"/>
                        </a:lnTo>
                        <a:cubicBezTo>
                          <a:pt x="547196" y="86052"/>
                          <a:pt x="460061" y="146841"/>
                          <a:pt x="533400" y="85725"/>
                        </a:cubicBezTo>
                        <a:cubicBezTo>
                          <a:pt x="542194" y="78396"/>
                          <a:pt x="553419" y="74280"/>
                          <a:pt x="561975" y="66675"/>
                        </a:cubicBezTo>
                        <a:cubicBezTo>
                          <a:pt x="621370" y="13879"/>
                          <a:pt x="619125" y="35688"/>
                          <a:pt x="619125"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flipH="1">
                    <a:off x="3038486" y="4503189"/>
                    <a:ext cx="704839" cy="410642"/>
                  </a:xfrm>
                  <a:custGeom>
                    <a:avLst/>
                    <a:gdLst>
                      <a:gd name="connsiteX0" fmla="*/ 0 w 619136"/>
                      <a:gd name="connsiteY0" fmla="*/ 390525 h 390525"/>
                      <a:gd name="connsiteX1" fmla="*/ 47625 w 619136"/>
                      <a:gd name="connsiteY1" fmla="*/ 371475 h 390525"/>
                      <a:gd name="connsiteX2" fmla="*/ 85725 w 619136"/>
                      <a:gd name="connsiteY2" fmla="*/ 361950 h 390525"/>
                      <a:gd name="connsiteX3" fmla="*/ 114300 w 619136"/>
                      <a:gd name="connsiteY3" fmla="*/ 333375 h 390525"/>
                      <a:gd name="connsiteX4" fmla="*/ 171450 w 619136"/>
                      <a:gd name="connsiteY4" fmla="*/ 314325 h 390525"/>
                      <a:gd name="connsiteX5" fmla="*/ 200025 w 619136"/>
                      <a:gd name="connsiteY5" fmla="*/ 295275 h 390525"/>
                      <a:gd name="connsiteX6" fmla="*/ 228600 w 619136"/>
                      <a:gd name="connsiteY6" fmla="*/ 285750 h 390525"/>
                      <a:gd name="connsiteX7" fmla="*/ 285750 w 619136"/>
                      <a:gd name="connsiteY7" fmla="*/ 247650 h 390525"/>
                      <a:gd name="connsiteX8" fmla="*/ 361950 w 619136"/>
                      <a:gd name="connsiteY8" fmla="*/ 209550 h 390525"/>
                      <a:gd name="connsiteX9" fmla="*/ 476250 w 619136"/>
                      <a:gd name="connsiteY9" fmla="*/ 133350 h 390525"/>
                      <a:gd name="connsiteX10" fmla="*/ 533400 w 619136"/>
                      <a:gd name="connsiteY10" fmla="*/ 85725 h 390525"/>
                      <a:gd name="connsiteX11" fmla="*/ 561975 w 619136"/>
                      <a:gd name="connsiteY11" fmla="*/ 66675 h 390525"/>
                      <a:gd name="connsiteX12" fmla="*/ 619125 w 619136"/>
                      <a:gd name="connsiteY12"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9136" h="390525">
                        <a:moveTo>
                          <a:pt x="0" y="390525"/>
                        </a:moveTo>
                        <a:cubicBezTo>
                          <a:pt x="15875" y="384175"/>
                          <a:pt x="31405" y="376882"/>
                          <a:pt x="47625" y="371475"/>
                        </a:cubicBezTo>
                        <a:cubicBezTo>
                          <a:pt x="60044" y="367335"/>
                          <a:pt x="74359" y="368445"/>
                          <a:pt x="85725" y="361950"/>
                        </a:cubicBezTo>
                        <a:cubicBezTo>
                          <a:pt x="97421" y="355267"/>
                          <a:pt x="102525" y="339917"/>
                          <a:pt x="114300" y="333375"/>
                        </a:cubicBezTo>
                        <a:cubicBezTo>
                          <a:pt x="131853" y="323623"/>
                          <a:pt x="154742" y="325464"/>
                          <a:pt x="171450" y="314325"/>
                        </a:cubicBezTo>
                        <a:cubicBezTo>
                          <a:pt x="180975" y="307975"/>
                          <a:pt x="189786" y="300395"/>
                          <a:pt x="200025" y="295275"/>
                        </a:cubicBezTo>
                        <a:cubicBezTo>
                          <a:pt x="209005" y="290785"/>
                          <a:pt x="219823" y="290626"/>
                          <a:pt x="228600" y="285750"/>
                        </a:cubicBezTo>
                        <a:cubicBezTo>
                          <a:pt x="248614" y="274631"/>
                          <a:pt x="265272" y="257889"/>
                          <a:pt x="285750" y="247650"/>
                        </a:cubicBezTo>
                        <a:cubicBezTo>
                          <a:pt x="311150" y="234950"/>
                          <a:pt x="338321" y="225302"/>
                          <a:pt x="361950" y="209550"/>
                        </a:cubicBezTo>
                        <a:lnTo>
                          <a:pt x="476250" y="133350"/>
                        </a:lnTo>
                        <a:cubicBezTo>
                          <a:pt x="547196" y="86052"/>
                          <a:pt x="460061" y="146841"/>
                          <a:pt x="533400" y="85725"/>
                        </a:cubicBezTo>
                        <a:cubicBezTo>
                          <a:pt x="542194" y="78396"/>
                          <a:pt x="553419" y="74280"/>
                          <a:pt x="561975" y="66675"/>
                        </a:cubicBezTo>
                        <a:cubicBezTo>
                          <a:pt x="621370" y="13879"/>
                          <a:pt x="619125" y="35688"/>
                          <a:pt x="619125"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p:cNvGrpSpPr/>
              <p:nvPr/>
            </p:nvGrpSpPr>
            <p:grpSpPr>
              <a:xfrm>
                <a:off x="3942459" y="3694072"/>
                <a:ext cx="1991170" cy="418032"/>
                <a:chOff x="2033899" y="4495800"/>
                <a:chExt cx="1991170" cy="418032"/>
              </a:xfrm>
            </p:grpSpPr>
            <p:cxnSp>
              <p:nvCxnSpPr>
                <p:cNvPr id="17" name="Straight Connector 16"/>
                <p:cNvCxnSpPr/>
                <p:nvPr/>
              </p:nvCxnSpPr>
              <p:spPr>
                <a:xfrm>
                  <a:off x="2033899" y="4913832"/>
                  <a:ext cx="199117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929471" y="4723332"/>
                  <a:ext cx="200025"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2315642" y="4495800"/>
                  <a:ext cx="1427683" cy="418031"/>
                  <a:chOff x="2315642" y="4495800"/>
                  <a:chExt cx="1427683" cy="418031"/>
                </a:xfrm>
              </p:grpSpPr>
              <p:sp>
                <p:nvSpPr>
                  <p:cNvPr id="20" name="Freeform 19"/>
                  <p:cNvSpPr/>
                  <p:nvPr/>
                </p:nvSpPr>
                <p:spPr>
                  <a:xfrm>
                    <a:off x="2315642" y="4495800"/>
                    <a:ext cx="722844" cy="418031"/>
                  </a:xfrm>
                  <a:custGeom>
                    <a:avLst/>
                    <a:gdLst>
                      <a:gd name="connsiteX0" fmla="*/ 0 w 619136"/>
                      <a:gd name="connsiteY0" fmla="*/ 390525 h 390525"/>
                      <a:gd name="connsiteX1" fmla="*/ 47625 w 619136"/>
                      <a:gd name="connsiteY1" fmla="*/ 371475 h 390525"/>
                      <a:gd name="connsiteX2" fmla="*/ 85725 w 619136"/>
                      <a:gd name="connsiteY2" fmla="*/ 361950 h 390525"/>
                      <a:gd name="connsiteX3" fmla="*/ 114300 w 619136"/>
                      <a:gd name="connsiteY3" fmla="*/ 333375 h 390525"/>
                      <a:gd name="connsiteX4" fmla="*/ 171450 w 619136"/>
                      <a:gd name="connsiteY4" fmla="*/ 314325 h 390525"/>
                      <a:gd name="connsiteX5" fmla="*/ 200025 w 619136"/>
                      <a:gd name="connsiteY5" fmla="*/ 295275 h 390525"/>
                      <a:gd name="connsiteX6" fmla="*/ 228600 w 619136"/>
                      <a:gd name="connsiteY6" fmla="*/ 285750 h 390525"/>
                      <a:gd name="connsiteX7" fmla="*/ 285750 w 619136"/>
                      <a:gd name="connsiteY7" fmla="*/ 247650 h 390525"/>
                      <a:gd name="connsiteX8" fmla="*/ 361950 w 619136"/>
                      <a:gd name="connsiteY8" fmla="*/ 209550 h 390525"/>
                      <a:gd name="connsiteX9" fmla="*/ 476250 w 619136"/>
                      <a:gd name="connsiteY9" fmla="*/ 133350 h 390525"/>
                      <a:gd name="connsiteX10" fmla="*/ 533400 w 619136"/>
                      <a:gd name="connsiteY10" fmla="*/ 85725 h 390525"/>
                      <a:gd name="connsiteX11" fmla="*/ 561975 w 619136"/>
                      <a:gd name="connsiteY11" fmla="*/ 66675 h 390525"/>
                      <a:gd name="connsiteX12" fmla="*/ 619125 w 619136"/>
                      <a:gd name="connsiteY12"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9136" h="390525">
                        <a:moveTo>
                          <a:pt x="0" y="390525"/>
                        </a:moveTo>
                        <a:cubicBezTo>
                          <a:pt x="15875" y="384175"/>
                          <a:pt x="31405" y="376882"/>
                          <a:pt x="47625" y="371475"/>
                        </a:cubicBezTo>
                        <a:cubicBezTo>
                          <a:pt x="60044" y="367335"/>
                          <a:pt x="74359" y="368445"/>
                          <a:pt x="85725" y="361950"/>
                        </a:cubicBezTo>
                        <a:cubicBezTo>
                          <a:pt x="97421" y="355267"/>
                          <a:pt x="102525" y="339917"/>
                          <a:pt x="114300" y="333375"/>
                        </a:cubicBezTo>
                        <a:cubicBezTo>
                          <a:pt x="131853" y="323623"/>
                          <a:pt x="154742" y="325464"/>
                          <a:pt x="171450" y="314325"/>
                        </a:cubicBezTo>
                        <a:cubicBezTo>
                          <a:pt x="180975" y="307975"/>
                          <a:pt x="189786" y="300395"/>
                          <a:pt x="200025" y="295275"/>
                        </a:cubicBezTo>
                        <a:cubicBezTo>
                          <a:pt x="209005" y="290785"/>
                          <a:pt x="219823" y="290626"/>
                          <a:pt x="228600" y="285750"/>
                        </a:cubicBezTo>
                        <a:cubicBezTo>
                          <a:pt x="248614" y="274631"/>
                          <a:pt x="265272" y="257889"/>
                          <a:pt x="285750" y="247650"/>
                        </a:cubicBezTo>
                        <a:cubicBezTo>
                          <a:pt x="311150" y="234950"/>
                          <a:pt x="338321" y="225302"/>
                          <a:pt x="361950" y="209550"/>
                        </a:cubicBezTo>
                        <a:lnTo>
                          <a:pt x="476250" y="133350"/>
                        </a:lnTo>
                        <a:cubicBezTo>
                          <a:pt x="547196" y="86052"/>
                          <a:pt x="460061" y="146841"/>
                          <a:pt x="533400" y="85725"/>
                        </a:cubicBezTo>
                        <a:cubicBezTo>
                          <a:pt x="542194" y="78396"/>
                          <a:pt x="553419" y="74280"/>
                          <a:pt x="561975" y="66675"/>
                        </a:cubicBezTo>
                        <a:cubicBezTo>
                          <a:pt x="621370" y="13879"/>
                          <a:pt x="619125" y="35688"/>
                          <a:pt x="619125"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flipH="1">
                    <a:off x="3038486" y="4503189"/>
                    <a:ext cx="704839" cy="410642"/>
                  </a:xfrm>
                  <a:custGeom>
                    <a:avLst/>
                    <a:gdLst>
                      <a:gd name="connsiteX0" fmla="*/ 0 w 619136"/>
                      <a:gd name="connsiteY0" fmla="*/ 390525 h 390525"/>
                      <a:gd name="connsiteX1" fmla="*/ 47625 w 619136"/>
                      <a:gd name="connsiteY1" fmla="*/ 371475 h 390525"/>
                      <a:gd name="connsiteX2" fmla="*/ 85725 w 619136"/>
                      <a:gd name="connsiteY2" fmla="*/ 361950 h 390525"/>
                      <a:gd name="connsiteX3" fmla="*/ 114300 w 619136"/>
                      <a:gd name="connsiteY3" fmla="*/ 333375 h 390525"/>
                      <a:gd name="connsiteX4" fmla="*/ 171450 w 619136"/>
                      <a:gd name="connsiteY4" fmla="*/ 314325 h 390525"/>
                      <a:gd name="connsiteX5" fmla="*/ 200025 w 619136"/>
                      <a:gd name="connsiteY5" fmla="*/ 295275 h 390525"/>
                      <a:gd name="connsiteX6" fmla="*/ 228600 w 619136"/>
                      <a:gd name="connsiteY6" fmla="*/ 285750 h 390525"/>
                      <a:gd name="connsiteX7" fmla="*/ 285750 w 619136"/>
                      <a:gd name="connsiteY7" fmla="*/ 247650 h 390525"/>
                      <a:gd name="connsiteX8" fmla="*/ 361950 w 619136"/>
                      <a:gd name="connsiteY8" fmla="*/ 209550 h 390525"/>
                      <a:gd name="connsiteX9" fmla="*/ 476250 w 619136"/>
                      <a:gd name="connsiteY9" fmla="*/ 133350 h 390525"/>
                      <a:gd name="connsiteX10" fmla="*/ 533400 w 619136"/>
                      <a:gd name="connsiteY10" fmla="*/ 85725 h 390525"/>
                      <a:gd name="connsiteX11" fmla="*/ 561975 w 619136"/>
                      <a:gd name="connsiteY11" fmla="*/ 66675 h 390525"/>
                      <a:gd name="connsiteX12" fmla="*/ 619125 w 619136"/>
                      <a:gd name="connsiteY12"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9136" h="390525">
                        <a:moveTo>
                          <a:pt x="0" y="390525"/>
                        </a:moveTo>
                        <a:cubicBezTo>
                          <a:pt x="15875" y="384175"/>
                          <a:pt x="31405" y="376882"/>
                          <a:pt x="47625" y="371475"/>
                        </a:cubicBezTo>
                        <a:cubicBezTo>
                          <a:pt x="60044" y="367335"/>
                          <a:pt x="74359" y="368445"/>
                          <a:pt x="85725" y="361950"/>
                        </a:cubicBezTo>
                        <a:cubicBezTo>
                          <a:pt x="97421" y="355267"/>
                          <a:pt x="102525" y="339917"/>
                          <a:pt x="114300" y="333375"/>
                        </a:cubicBezTo>
                        <a:cubicBezTo>
                          <a:pt x="131853" y="323623"/>
                          <a:pt x="154742" y="325464"/>
                          <a:pt x="171450" y="314325"/>
                        </a:cubicBezTo>
                        <a:cubicBezTo>
                          <a:pt x="180975" y="307975"/>
                          <a:pt x="189786" y="300395"/>
                          <a:pt x="200025" y="295275"/>
                        </a:cubicBezTo>
                        <a:cubicBezTo>
                          <a:pt x="209005" y="290785"/>
                          <a:pt x="219823" y="290626"/>
                          <a:pt x="228600" y="285750"/>
                        </a:cubicBezTo>
                        <a:cubicBezTo>
                          <a:pt x="248614" y="274631"/>
                          <a:pt x="265272" y="257889"/>
                          <a:pt x="285750" y="247650"/>
                        </a:cubicBezTo>
                        <a:cubicBezTo>
                          <a:pt x="311150" y="234950"/>
                          <a:pt x="338321" y="225302"/>
                          <a:pt x="361950" y="209550"/>
                        </a:cubicBezTo>
                        <a:lnTo>
                          <a:pt x="476250" y="133350"/>
                        </a:lnTo>
                        <a:cubicBezTo>
                          <a:pt x="547196" y="86052"/>
                          <a:pt x="460061" y="146841"/>
                          <a:pt x="533400" y="85725"/>
                        </a:cubicBezTo>
                        <a:cubicBezTo>
                          <a:pt x="542194" y="78396"/>
                          <a:pt x="553419" y="74280"/>
                          <a:pt x="561975" y="66675"/>
                        </a:cubicBezTo>
                        <a:cubicBezTo>
                          <a:pt x="621370" y="13879"/>
                          <a:pt x="619125" y="35688"/>
                          <a:pt x="619125"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6" name="TextBox 35"/>
            <p:cNvSpPr txBox="1"/>
            <p:nvPr/>
          </p:nvSpPr>
          <p:spPr>
            <a:xfrm>
              <a:off x="2264700" y="4228579"/>
              <a:ext cx="317716" cy="369332"/>
            </a:xfrm>
            <a:prstGeom prst="rect">
              <a:avLst/>
            </a:prstGeom>
            <a:noFill/>
          </p:spPr>
          <p:txBody>
            <a:bodyPr wrap="none" rtlCol="0">
              <a:spAutoFit/>
            </a:bodyPr>
            <a:lstStyle/>
            <a:p>
              <a:r>
                <a:rPr lang="en-US" dirty="0" smtClean="0"/>
                <a:t>A</a:t>
              </a:r>
              <a:endParaRPr lang="en-US" dirty="0"/>
            </a:p>
          </p:txBody>
        </p:sp>
        <p:sp>
          <p:nvSpPr>
            <p:cNvPr id="37" name="TextBox 36"/>
            <p:cNvSpPr txBox="1"/>
            <p:nvPr/>
          </p:nvSpPr>
          <p:spPr>
            <a:xfrm>
              <a:off x="3989904" y="4197498"/>
              <a:ext cx="309700" cy="369332"/>
            </a:xfrm>
            <a:prstGeom prst="rect">
              <a:avLst/>
            </a:prstGeom>
            <a:noFill/>
          </p:spPr>
          <p:txBody>
            <a:bodyPr wrap="none" rtlCol="0">
              <a:spAutoFit/>
            </a:bodyPr>
            <a:lstStyle/>
            <a:p>
              <a:r>
                <a:rPr lang="en-US" dirty="0"/>
                <a:t>B</a:t>
              </a:r>
            </a:p>
          </p:txBody>
        </p:sp>
        <p:sp>
          <p:nvSpPr>
            <p:cNvPr id="40" name="TextBox 39"/>
            <p:cNvSpPr txBox="1"/>
            <p:nvPr/>
          </p:nvSpPr>
          <p:spPr>
            <a:xfrm>
              <a:off x="2523823" y="3677535"/>
              <a:ext cx="410690" cy="369332"/>
            </a:xfrm>
            <a:prstGeom prst="rect">
              <a:avLst/>
            </a:prstGeom>
            <a:noFill/>
          </p:spPr>
          <p:txBody>
            <a:bodyPr wrap="none" rtlCol="0">
              <a:spAutoFit/>
            </a:bodyPr>
            <a:lstStyle/>
            <a:p>
              <a:r>
                <a:rPr lang="en-US" dirty="0" smtClean="0"/>
                <a:t>U</a:t>
              </a:r>
              <a:r>
                <a:rPr lang="en-US" baseline="-25000" dirty="0" smtClean="0"/>
                <a:t>1</a:t>
              </a:r>
              <a:endParaRPr lang="en-US" baseline="-25000" dirty="0"/>
            </a:p>
          </p:txBody>
        </p:sp>
        <p:sp>
          <p:nvSpPr>
            <p:cNvPr id="41" name="TextBox 40"/>
            <p:cNvSpPr txBox="1"/>
            <p:nvPr/>
          </p:nvSpPr>
          <p:spPr>
            <a:xfrm>
              <a:off x="3683564" y="3621008"/>
              <a:ext cx="410690" cy="369332"/>
            </a:xfrm>
            <a:prstGeom prst="rect">
              <a:avLst/>
            </a:prstGeom>
            <a:noFill/>
          </p:spPr>
          <p:txBody>
            <a:bodyPr wrap="none" rtlCol="0">
              <a:spAutoFit/>
            </a:bodyPr>
            <a:lstStyle/>
            <a:p>
              <a:r>
                <a:rPr lang="en-US" dirty="0" smtClean="0"/>
                <a:t>U</a:t>
              </a:r>
              <a:r>
                <a:rPr lang="en-US" baseline="-25000" dirty="0" smtClean="0"/>
                <a:t>2</a:t>
              </a:r>
              <a:endParaRPr lang="en-US" baseline="-25000" dirty="0"/>
            </a:p>
          </p:txBody>
        </p:sp>
      </p:grpSp>
      <p:grpSp>
        <p:nvGrpSpPr>
          <p:cNvPr id="47" name="Group 46"/>
          <p:cNvGrpSpPr/>
          <p:nvPr/>
        </p:nvGrpSpPr>
        <p:grpSpPr>
          <a:xfrm>
            <a:off x="5775546" y="3647518"/>
            <a:ext cx="4142386" cy="1036176"/>
            <a:chOff x="5775546" y="3647518"/>
            <a:chExt cx="4142386" cy="1036176"/>
          </a:xfrm>
        </p:grpSpPr>
        <p:sp>
          <p:nvSpPr>
            <p:cNvPr id="39" name="TextBox 38"/>
            <p:cNvSpPr txBox="1"/>
            <p:nvPr/>
          </p:nvSpPr>
          <p:spPr>
            <a:xfrm>
              <a:off x="8837443" y="3829214"/>
              <a:ext cx="271235" cy="375271"/>
            </a:xfrm>
            <a:prstGeom prst="rect">
              <a:avLst/>
            </a:prstGeom>
            <a:noFill/>
          </p:spPr>
          <p:txBody>
            <a:bodyPr wrap="square" rtlCol="0">
              <a:spAutoFit/>
            </a:bodyPr>
            <a:lstStyle/>
            <a:p>
              <a:r>
                <a:rPr lang="en-US" dirty="0"/>
                <a:t>B</a:t>
              </a:r>
            </a:p>
          </p:txBody>
        </p:sp>
        <p:grpSp>
          <p:nvGrpSpPr>
            <p:cNvPr id="46" name="Group 45"/>
            <p:cNvGrpSpPr/>
            <p:nvPr/>
          </p:nvGrpSpPr>
          <p:grpSpPr>
            <a:xfrm>
              <a:off x="5775546" y="3647518"/>
              <a:ext cx="4142386" cy="1031600"/>
              <a:chOff x="5775546" y="3647518"/>
              <a:chExt cx="4142386" cy="1031600"/>
            </a:xfrm>
          </p:grpSpPr>
          <p:grpSp>
            <p:nvGrpSpPr>
              <p:cNvPr id="35" name="Group 34"/>
              <p:cNvGrpSpPr/>
              <p:nvPr/>
            </p:nvGrpSpPr>
            <p:grpSpPr>
              <a:xfrm>
                <a:off x="5775546" y="3772614"/>
                <a:ext cx="4142386" cy="906504"/>
                <a:chOff x="7130831" y="3694070"/>
                <a:chExt cx="4142386" cy="906504"/>
              </a:xfrm>
            </p:grpSpPr>
            <p:grpSp>
              <p:nvGrpSpPr>
                <p:cNvPr id="22" name="Group 21"/>
                <p:cNvGrpSpPr/>
                <p:nvPr/>
              </p:nvGrpSpPr>
              <p:grpSpPr>
                <a:xfrm flipV="1">
                  <a:off x="9282047" y="4108925"/>
                  <a:ext cx="1991170" cy="491649"/>
                  <a:chOff x="2843524" y="4495800"/>
                  <a:chExt cx="1991170" cy="420750"/>
                </a:xfrm>
              </p:grpSpPr>
              <p:cxnSp>
                <p:nvCxnSpPr>
                  <p:cNvPr id="23" name="Straight Connector 22"/>
                  <p:cNvCxnSpPr/>
                  <p:nvPr/>
                </p:nvCxnSpPr>
                <p:spPr>
                  <a:xfrm>
                    <a:off x="2843524" y="4913832"/>
                    <a:ext cx="199117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812637" y="4726050"/>
                    <a:ext cx="200025"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3232390" y="4495800"/>
                    <a:ext cx="1432457" cy="418031"/>
                    <a:chOff x="3232390" y="4495800"/>
                    <a:chExt cx="1432457" cy="418031"/>
                  </a:xfrm>
                </p:grpSpPr>
                <p:sp>
                  <p:nvSpPr>
                    <p:cNvPr id="26" name="Freeform 25"/>
                    <p:cNvSpPr/>
                    <p:nvPr/>
                  </p:nvSpPr>
                  <p:spPr>
                    <a:xfrm>
                      <a:off x="3232390" y="4495800"/>
                      <a:ext cx="722844" cy="418031"/>
                    </a:xfrm>
                    <a:custGeom>
                      <a:avLst/>
                      <a:gdLst>
                        <a:gd name="connsiteX0" fmla="*/ 0 w 619136"/>
                        <a:gd name="connsiteY0" fmla="*/ 390525 h 390525"/>
                        <a:gd name="connsiteX1" fmla="*/ 47625 w 619136"/>
                        <a:gd name="connsiteY1" fmla="*/ 371475 h 390525"/>
                        <a:gd name="connsiteX2" fmla="*/ 85725 w 619136"/>
                        <a:gd name="connsiteY2" fmla="*/ 361950 h 390525"/>
                        <a:gd name="connsiteX3" fmla="*/ 114300 w 619136"/>
                        <a:gd name="connsiteY3" fmla="*/ 333375 h 390525"/>
                        <a:gd name="connsiteX4" fmla="*/ 171450 w 619136"/>
                        <a:gd name="connsiteY4" fmla="*/ 314325 h 390525"/>
                        <a:gd name="connsiteX5" fmla="*/ 200025 w 619136"/>
                        <a:gd name="connsiteY5" fmla="*/ 295275 h 390525"/>
                        <a:gd name="connsiteX6" fmla="*/ 228600 w 619136"/>
                        <a:gd name="connsiteY6" fmla="*/ 285750 h 390525"/>
                        <a:gd name="connsiteX7" fmla="*/ 285750 w 619136"/>
                        <a:gd name="connsiteY7" fmla="*/ 247650 h 390525"/>
                        <a:gd name="connsiteX8" fmla="*/ 361950 w 619136"/>
                        <a:gd name="connsiteY8" fmla="*/ 209550 h 390525"/>
                        <a:gd name="connsiteX9" fmla="*/ 476250 w 619136"/>
                        <a:gd name="connsiteY9" fmla="*/ 133350 h 390525"/>
                        <a:gd name="connsiteX10" fmla="*/ 533400 w 619136"/>
                        <a:gd name="connsiteY10" fmla="*/ 85725 h 390525"/>
                        <a:gd name="connsiteX11" fmla="*/ 561975 w 619136"/>
                        <a:gd name="connsiteY11" fmla="*/ 66675 h 390525"/>
                        <a:gd name="connsiteX12" fmla="*/ 619125 w 619136"/>
                        <a:gd name="connsiteY12"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9136" h="390525">
                          <a:moveTo>
                            <a:pt x="0" y="390525"/>
                          </a:moveTo>
                          <a:cubicBezTo>
                            <a:pt x="15875" y="384175"/>
                            <a:pt x="31405" y="376882"/>
                            <a:pt x="47625" y="371475"/>
                          </a:cubicBezTo>
                          <a:cubicBezTo>
                            <a:pt x="60044" y="367335"/>
                            <a:pt x="74359" y="368445"/>
                            <a:pt x="85725" y="361950"/>
                          </a:cubicBezTo>
                          <a:cubicBezTo>
                            <a:pt x="97421" y="355267"/>
                            <a:pt x="102525" y="339917"/>
                            <a:pt x="114300" y="333375"/>
                          </a:cubicBezTo>
                          <a:cubicBezTo>
                            <a:pt x="131853" y="323623"/>
                            <a:pt x="154742" y="325464"/>
                            <a:pt x="171450" y="314325"/>
                          </a:cubicBezTo>
                          <a:cubicBezTo>
                            <a:pt x="180975" y="307975"/>
                            <a:pt x="189786" y="300395"/>
                            <a:pt x="200025" y="295275"/>
                          </a:cubicBezTo>
                          <a:cubicBezTo>
                            <a:pt x="209005" y="290785"/>
                            <a:pt x="219823" y="290626"/>
                            <a:pt x="228600" y="285750"/>
                          </a:cubicBezTo>
                          <a:cubicBezTo>
                            <a:pt x="248614" y="274631"/>
                            <a:pt x="265272" y="257889"/>
                            <a:pt x="285750" y="247650"/>
                          </a:cubicBezTo>
                          <a:cubicBezTo>
                            <a:pt x="311150" y="234950"/>
                            <a:pt x="338321" y="225302"/>
                            <a:pt x="361950" y="209550"/>
                          </a:cubicBezTo>
                          <a:lnTo>
                            <a:pt x="476250" y="133350"/>
                          </a:lnTo>
                          <a:cubicBezTo>
                            <a:pt x="547196" y="86052"/>
                            <a:pt x="460061" y="146841"/>
                            <a:pt x="533400" y="85725"/>
                          </a:cubicBezTo>
                          <a:cubicBezTo>
                            <a:pt x="542194" y="78396"/>
                            <a:pt x="553419" y="74280"/>
                            <a:pt x="561975" y="66675"/>
                          </a:cubicBezTo>
                          <a:cubicBezTo>
                            <a:pt x="621370" y="13879"/>
                            <a:pt x="619125" y="35688"/>
                            <a:pt x="619125"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flipH="1">
                      <a:off x="3960008" y="4500471"/>
                      <a:ext cx="704839" cy="410642"/>
                    </a:xfrm>
                    <a:custGeom>
                      <a:avLst/>
                      <a:gdLst>
                        <a:gd name="connsiteX0" fmla="*/ 0 w 619136"/>
                        <a:gd name="connsiteY0" fmla="*/ 390525 h 390525"/>
                        <a:gd name="connsiteX1" fmla="*/ 47625 w 619136"/>
                        <a:gd name="connsiteY1" fmla="*/ 371475 h 390525"/>
                        <a:gd name="connsiteX2" fmla="*/ 85725 w 619136"/>
                        <a:gd name="connsiteY2" fmla="*/ 361950 h 390525"/>
                        <a:gd name="connsiteX3" fmla="*/ 114300 w 619136"/>
                        <a:gd name="connsiteY3" fmla="*/ 333375 h 390525"/>
                        <a:gd name="connsiteX4" fmla="*/ 171450 w 619136"/>
                        <a:gd name="connsiteY4" fmla="*/ 314325 h 390525"/>
                        <a:gd name="connsiteX5" fmla="*/ 200025 w 619136"/>
                        <a:gd name="connsiteY5" fmla="*/ 295275 h 390525"/>
                        <a:gd name="connsiteX6" fmla="*/ 228600 w 619136"/>
                        <a:gd name="connsiteY6" fmla="*/ 285750 h 390525"/>
                        <a:gd name="connsiteX7" fmla="*/ 285750 w 619136"/>
                        <a:gd name="connsiteY7" fmla="*/ 247650 h 390525"/>
                        <a:gd name="connsiteX8" fmla="*/ 361950 w 619136"/>
                        <a:gd name="connsiteY8" fmla="*/ 209550 h 390525"/>
                        <a:gd name="connsiteX9" fmla="*/ 476250 w 619136"/>
                        <a:gd name="connsiteY9" fmla="*/ 133350 h 390525"/>
                        <a:gd name="connsiteX10" fmla="*/ 533400 w 619136"/>
                        <a:gd name="connsiteY10" fmla="*/ 85725 h 390525"/>
                        <a:gd name="connsiteX11" fmla="*/ 561975 w 619136"/>
                        <a:gd name="connsiteY11" fmla="*/ 66675 h 390525"/>
                        <a:gd name="connsiteX12" fmla="*/ 619125 w 619136"/>
                        <a:gd name="connsiteY12"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9136" h="390525">
                          <a:moveTo>
                            <a:pt x="0" y="390525"/>
                          </a:moveTo>
                          <a:cubicBezTo>
                            <a:pt x="15875" y="384175"/>
                            <a:pt x="31405" y="376882"/>
                            <a:pt x="47625" y="371475"/>
                          </a:cubicBezTo>
                          <a:cubicBezTo>
                            <a:pt x="60044" y="367335"/>
                            <a:pt x="74359" y="368445"/>
                            <a:pt x="85725" y="361950"/>
                          </a:cubicBezTo>
                          <a:cubicBezTo>
                            <a:pt x="97421" y="355267"/>
                            <a:pt x="102525" y="339917"/>
                            <a:pt x="114300" y="333375"/>
                          </a:cubicBezTo>
                          <a:cubicBezTo>
                            <a:pt x="131853" y="323623"/>
                            <a:pt x="154742" y="325464"/>
                            <a:pt x="171450" y="314325"/>
                          </a:cubicBezTo>
                          <a:cubicBezTo>
                            <a:pt x="180975" y="307975"/>
                            <a:pt x="189786" y="300395"/>
                            <a:pt x="200025" y="295275"/>
                          </a:cubicBezTo>
                          <a:cubicBezTo>
                            <a:pt x="209005" y="290785"/>
                            <a:pt x="219823" y="290626"/>
                            <a:pt x="228600" y="285750"/>
                          </a:cubicBezTo>
                          <a:cubicBezTo>
                            <a:pt x="248614" y="274631"/>
                            <a:pt x="265272" y="257889"/>
                            <a:pt x="285750" y="247650"/>
                          </a:cubicBezTo>
                          <a:cubicBezTo>
                            <a:pt x="311150" y="234950"/>
                            <a:pt x="338321" y="225302"/>
                            <a:pt x="361950" y="209550"/>
                          </a:cubicBezTo>
                          <a:lnTo>
                            <a:pt x="476250" y="133350"/>
                          </a:lnTo>
                          <a:cubicBezTo>
                            <a:pt x="547196" y="86052"/>
                            <a:pt x="460061" y="146841"/>
                            <a:pt x="533400" y="85725"/>
                          </a:cubicBezTo>
                          <a:cubicBezTo>
                            <a:pt x="542194" y="78396"/>
                            <a:pt x="553419" y="74280"/>
                            <a:pt x="561975" y="66675"/>
                          </a:cubicBezTo>
                          <a:cubicBezTo>
                            <a:pt x="621370" y="13879"/>
                            <a:pt x="619125" y="35688"/>
                            <a:pt x="619125"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p:cNvGrpSpPr/>
                <p:nvPr/>
              </p:nvGrpSpPr>
              <p:grpSpPr>
                <a:xfrm>
                  <a:off x="7130831" y="3694070"/>
                  <a:ext cx="1991170" cy="418032"/>
                  <a:chOff x="2033899" y="4495800"/>
                  <a:chExt cx="1991170" cy="418032"/>
                </a:xfrm>
              </p:grpSpPr>
              <p:cxnSp>
                <p:nvCxnSpPr>
                  <p:cNvPr id="29" name="Straight Connector 28"/>
                  <p:cNvCxnSpPr/>
                  <p:nvPr/>
                </p:nvCxnSpPr>
                <p:spPr>
                  <a:xfrm>
                    <a:off x="2033899" y="4913832"/>
                    <a:ext cx="199117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929471" y="4723332"/>
                    <a:ext cx="200025"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2315642" y="4495800"/>
                    <a:ext cx="1427683" cy="418031"/>
                    <a:chOff x="2315642" y="4495800"/>
                    <a:chExt cx="1427683" cy="418031"/>
                  </a:xfrm>
                </p:grpSpPr>
                <p:sp>
                  <p:nvSpPr>
                    <p:cNvPr id="32" name="Freeform 31"/>
                    <p:cNvSpPr/>
                    <p:nvPr/>
                  </p:nvSpPr>
                  <p:spPr>
                    <a:xfrm>
                      <a:off x="2315642" y="4495800"/>
                      <a:ext cx="722844" cy="418031"/>
                    </a:xfrm>
                    <a:custGeom>
                      <a:avLst/>
                      <a:gdLst>
                        <a:gd name="connsiteX0" fmla="*/ 0 w 619136"/>
                        <a:gd name="connsiteY0" fmla="*/ 390525 h 390525"/>
                        <a:gd name="connsiteX1" fmla="*/ 47625 w 619136"/>
                        <a:gd name="connsiteY1" fmla="*/ 371475 h 390525"/>
                        <a:gd name="connsiteX2" fmla="*/ 85725 w 619136"/>
                        <a:gd name="connsiteY2" fmla="*/ 361950 h 390525"/>
                        <a:gd name="connsiteX3" fmla="*/ 114300 w 619136"/>
                        <a:gd name="connsiteY3" fmla="*/ 333375 h 390525"/>
                        <a:gd name="connsiteX4" fmla="*/ 171450 w 619136"/>
                        <a:gd name="connsiteY4" fmla="*/ 314325 h 390525"/>
                        <a:gd name="connsiteX5" fmla="*/ 200025 w 619136"/>
                        <a:gd name="connsiteY5" fmla="*/ 295275 h 390525"/>
                        <a:gd name="connsiteX6" fmla="*/ 228600 w 619136"/>
                        <a:gd name="connsiteY6" fmla="*/ 285750 h 390525"/>
                        <a:gd name="connsiteX7" fmla="*/ 285750 w 619136"/>
                        <a:gd name="connsiteY7" fmla="*/ 247650 h 390525"/>
                        <a:gd name="connsiteX8" fmla="*/ 361950 w 619136"/>
                        <a:gd name="connsiteY8" fmla="*/ 209550 h 390525"/>
                        <a:gd name="connsiteX9" fmla="*/ 476250 w 619136"/>
                        <a:gd name="connsiteY9" fmla="*/ 133350 h 390525"/>
                        <a:gd name="connsiteX10" fmla="*/ 533400 w 619136"/>
                        <a:gd name="connsiteY10" fmla="*/ 85725 h 390525"/>
                        <a:gd name="connsiteX11" fmla="*/ 561975 w 619136"/>
                        <a:gd name="connsiteY11" fmla="*/ 66675 h 390525"/>
                        <a:gd name="connsiteX12" fmla="*/ 619125 w 619136"/>
                        <a:gd name="connsiteY12"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9136" h="390525">
                          <a:moveTo>
                            <a:pt x="0" y="390525"/>
                          </a:moveTo>
                          <a:cubicBezTo>
                            <a:pt x="15875" y="384175"/>
                            <a:pt x="31405" y="376882"/>
                            <a:pt x="47625" y="371475"/>
                          </a:cubicBezTo>
                          <a:cubicBezTo>
                            <a:pt x="60044" y="367335"/>
                            <a:pt x="74359" y="368445"/>
                            <a:pt x="85725" y="361950"/>
                          </a:cubicBezTo>
                          <a:cubicBezTo>
                            <a:pt x="97421" y="355267"/>
                            <a:pt x="102525" y="339917"/>
                            <a:pt x="114300" y="333375"/>
                          </a:cubicBezTo>
                          <a:cubicBezTo>
                            <a:pt x="131853" y="323623"/>
                            <a:pt x="154742" y="325464"/>
                            <a:pt x="171450" y="314325"/>
                          </a:cubicBezTo>
                          <a:cubicBezTo>
                            <a:pt x="180975" y="307975"/>
                            <a:pt x="189786" y="300395"/>
                            <a:pt x="200025" y="295275"/>
                          </a:cubicBezTo>
                          <a:cubicBezTo>
                            <a:pt x="209005" y="290785"/>
                            <a:pt x="219823" y="290626"/>
                            <a:pt x="228600" y="285750"/>
                          </a:cubicBezTo>
                          <a:cubicBezTo>
                            <a:pt x="248614" y="274631"/>
                            <a:pt x="265272" y="257889"/>
                            <a:pt x="285750" y="247650"/>
                          </a:cubicBezTo>
                          <a:cubicBezTo>
                            <a:pt x="311150" y="234950"/>
                            <a:pt x="338321" y="225302"/>
                            <a:pt x="361950" y="209550"/>
                          </a:cubicBezTo>
                          <a:lnTo>
                            <a:pt x="476250" y="133350"/>
                          </a:lnTo>
                          <a:cubicBezTo>
                            <a:pt x="547196" y="86052"/>
                            <a:pt x="460061" y="146841"/>
                            <a:pt x="533400" y="85725"/>
                          </a:cubicBezTo>
                          <a:cubicBezTo>
                            <a:pt x="542194" y="78396"/>
                            <a:pt x="553419" y="74280"/>
                            <a:pt x="561975" y="66675"/>
                          </a:cubicBezTo>
                          <a:cubicBezTo>
                            <a:pt x="621370" y="13879"/>
                            <a:pt x="619125" y="35688"/>
                            <a:pt x="619125"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flipH="1">
                      <a:off x="3038486" y="4503189"/>
                      <a:ext cx="704839" cy="410642"/>
                    </a:xfrm>
                    <a:custGeom>
                      <a:avLst/>
                      <a:gdLst>
                        <a:gd name="connsiteX0" fmla="*/ 0 w 619136"/>
                        <a:gd name="connsiteY0" fmla="*/ 390525 h 390525"/>
                        <a:gd name="connsiteX1" fmla="*/ 47625 w 619136"/>
                        <a:gd name="connsiteY1" fmla="*/ 371475 h 390525"/>
                        <a:gd name="connsiteX2" fmla="*/ 85725 w 619136"/>
                        <a:gd name="connsiteY2" fmla="*/ 361950 h 390525"/>
                        <a:gd name="connsiteX3" fmla="*/ 114300 w 619136"/>
                        <a:gd name="connsiteY3" fmla="*/ 333375 h 390525"/>
                        <a:gd name="connsiteX4" fmla="*/ 171450 w 619136"/>
                        <a:gd name="connsiteY4" fmla="*/ 314325 h 390525"/>
                        <a:gd name="connsiteX5" fmla="*/ 200025 w 619136"/>
                        <a:gd name="connsiteY5" fmla="*/ 295275 h 390525"/>
                        <a:gd name="connsiteX6" fmla="*/ 228600 w 619136"/>
                        <a:gd name="connsiteY6" fmla="*/ 285750 h 390525"/>
                        <a:gd name="connsiteX7" fmla="*/ 285750 w 619136"/>
                        <a:gd name="connsiteY7" fmla="*/ 247650 h 390525"/>
                        <a:gd name="connsiteX8" fmla="*/ 361950 w 619136"/>
                        <a:gd name="connsiteY8" fmla="*/ 209550 h 390525"/>
                        <a:gd name="connsiteX9" fmla="*/ 476250 w 619136"/>
                        <a:gd name="connsiteY9" fmla="*/ 133350 h 390525"/>
                        <a:gd name="connsiteX10" fmla="*/ 533400 w 619136"/>
                        <a:gd name="connsiteY10" fmla="*/ 85725 h 390525"/>
                        <a:gd name="connsiteX11" fmla="*/ 561975 w 619136"/>
                        <a:gd name="connsiteY11" fmla="*/ 66675 h 390525"/>
                        <a:gd name="connsiteX12" fmla="*/ 619125 w 619136"/>
                        <a:gd name="connsiteY12"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9136" h="390525">
                          <a:moveTo>
                            <a:pt x="0" y="390525"/>
                          </a:moveTo>
                          <a:cubicBezTo>
                            <a:pt x="15875" y="384175"/>
                            <a:pt x="31405" y="376882"/>
                            <a:pt x="47625" y="371475"/>
                          </a:cubicBezTo>
                          <a:cubicBezTo>
                            <a:pt x="60044" y="367335"/>
                            <a:pt x="74359" y="368445"/>
                            <a:pt x="85725" y="361950"/>
                          </a:cubicBezTo>
                          <a:cubicBezTo>
                            <a:pt x="97421" y="355267"/>
                            <a:pt x="102525" y="339917"/>
                            <a:pt x="114300" y="333375"/>
                          </a:cubicBezTo>
                          <a:cubicBezTo>
                            <a:pt x="131853" y="323623"/>
                            <a:pt x="154742" y="325464"/>
                            <a:pt x="171450" y="314325"/>
                          </a:cubicBezTo>
                          <a:cubicBezTo>
                            <a:pt x="180975" y="307975"/>
                            <a:pt x="189786" y="300395"/>
                            <a:pt x="200025" y="295275"/>
                          </a:cubicBezTo>
                          <a:cubicBezTo>
                            <a:pt x="209005" y="290785"/>
                            <a:pt x="219823" y="290626"/>
                            <a:pt x="228600" y="285750"/>
                          </a:cubicBezTo>
                          <a:cubicBezTo>
                            <a:pt x="248614" y="274631"/>
                            <a:pt x="265272" y="257889"/>
                            <a:pt x="285750" y="247650"/>
                          </a:cubicBezTo>
                          <a:cubicBezTo>
                            <a:pt x="311150" y="234950"/>
                            <a:pt x="338321" y="225302"/>
                            <a:pt x="361950" y="209550"/>
                          </a:cubicBezTo>
                          <a:lnTo>
                            <a:pt x="476250" y="133350"/>
                          </a:lnTo>
                          <a:cubicBezTo>
                            <a:pt x="547196" y="86052"/>
                            <a:pt x="460061" y="146841"/>
                            <a:pt x="533400" y="85725"/>
                          </a:cubicBezTo>
                          <a:cubicBezTo>
                            <a:pt x="542194" y="78396"/>
                            <a:pt x="553419" y="74280"/>
                            <a:pt x="561975" y="66675"/>
                          </a:cubicBezTo>
                          <a:cubicBezTo>
                            <a:pt x="621370" y="13879"/>
                            <a:pt x="619125" y="35688"/>
                            <a:pt x="619125"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8" name="TextBox 37"/>
              <p:cNvSpPr txBox="1"/>
              <p:nvPr/>
            </p:nvSpPr>
            <p:spPr>
              <a:xfrm>
                <a:off x="6602911" y="4225866"/>
                <a:ext cx="317716" cy="369332"/>
              </a:xfrm>
              <a:prstGeom prst="rect">
                <a:avLst/>
              </a:prstGeom>
              <a:noFill/>
            </p:spPr>
            <p:txBody>
              <a:bodyPr wrap="none" rtlCol="0">
                <a:spAutoFit/>
              </a:bodyPr>
              <a:lstStyle/>
              <a:p>
                <a:r>
                  <a:rPr lang="en-US" dirty="0" smtClean="0"/>
                  <a:t>A</a:t>
                </a:r>
                <a:endParaRPr lang="en-US" dirty="0"/>
              </a:p>
            </p:txBody>
          </p:sp>
          <p:sp>
            <p:nvSpPr>
              <p:cNvPr id="42" name="TextBox 41"/>
              <p:cNvSpPr txBox="1"/>
              <p:nvPr/>
            </p:nvSpPr>
            <p:spPr>
              <a:xfrm>
                <a:off x="6884100" y="3647518"/>
                <a:ext cx="410690" cy="369332"/>
              </a:xfrm>
              <a:prstGeom prst="rect">
                <a:avLst/>
              </a:prstGeom>
              <a:noFill/>
            </p:spPr>
            <p:txBody>
              <a:bodyPr wrap="none" rtlCol="0">
                <a:spAutoFit/>
              </a:bodyPr>
              <a:lstStyle/>
              <a:p>
                <a:r>
                  <a:rPr lang="en-US" dirty="0" smtClean="0"/>
                  <a:t>U</a:t>
                </a:r>
                <a:r>
                  <a:rPr lang="en-US" baseline="-25000" dirty="0" smtClean="0"/>
                  <a:t>1</a:t>
                </a:r>
                <a:endParaRPr lang="en-US" baseline="-25000" dirty="0"/>
              </a:p>
            </p:txBody>
          </p:sp>
        </p:grpSp>
        <p:sp>
          <p:nvSpPr>
            <p:cNvPr id="43" name="TextBox 42"/>
            <p:cNvSpPr txBox="1"/>
            <p:nvPr/>
          </p:nvSpPr>
          <p:spPr>
            <a:xfrm>
              <a:off x="8385728" y="4314362"/>
              <a:ext cx="410690" cy="369332"/>
            </a:xfrm>
            <a:prstGeom prst="rect">
              <a:avLst/>
            </a:prstGeom>
            <a:noFill/>
          </p:spPr>
          <p:txBody>
            <a:bodyPr wrap="none" rtlCol="0">
              <a:spAutoFit/>
            </a:bodyPr>
            <a:lstStyle/>
            <a:p>
              <a:r>
                <a:rPr lang="en-US" dirty="0" smtClean="0"/>
                <a:t>U</a:t>
              </a:r>
              <a:r>
                <a:rPr lang="en-US" baseline="-25000" dirty="0" smtClean="0"/>
                <a:t>2</a:t>
              </a:r>
              <a:endParaRPr lang="en-US" baseline="-25000" dirty="0"/>
            </a:p>
          </p:txBody>
        </p:sp>
      </p:grpSp>
      <mc:AlternateContent xmlns:mc="http://schemas.openxmlformats.org/markup-compatibility/2006">
        <mc:Choice xmlns="" xmlns:a14="http://schemas.microsoft.com/office/drawing/2010/main" Requires="a14">
          <p:sp>
            <p:nvSpPr>
              <p:cNvPr id="48" name="TextBox 47"/>
              <p:cNvSpPr txBox="1"/>
              <p:nvPr/>
            </p:nvSpPr>
            <p:spPr>
              <a:xfrm>
                <a:off x="847725" y="4841249"/>
                <a:ext cx="10753725" cy="646331"/>
              </a:xfrm>
              <a:prstGeom prst="rect">
                <a:avLst/>
              </a:prstGeom>
              <a:noFill/>
              <a:ln w="28575">
                <a:solidFill>
                  <a:schemeClr val="tx1"/>
                </a:solidFill>
              </a:ln>
            </p:spPr>
            <p:txBody>
              <a:bodyPr wrap="square" rtlCol="0">
                <a:spAutoFit/>
              </a:bodyPr>
              <a:lstStyle/>
              <a:p>
                <a:r>
                  <a:rPr lang="en-US" dirty="0" smtClean="0"/>
                  <a:t>As the separation between the atoms is decreased, the wave functions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oMath>
                </a14:m>
                <a:r>
                  <a:rPr lang="en-US" dirty="0" smtClean="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oMath>
                </a14:m>
                <a:r>
                  <a:rPr lang="en-US" dirty="0" smtClean="0"/>
                  <a:t> overlap and the resultant electronic wave functions may be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oMath>
                </a14:m>
                <a:r>
                  <a:rPr lang="en-US" dirty="0" smtClean="0"/>
                  <a:t> 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oMath>
                </a14:m>
                <a:r>
                  <a:rPr lang="en-US" dirty="0" smtClean="0"/>
                  <a:t>. </a:t>
                </a:r>
                <a:endParaRPr lang="en-US" dirty="0"/>
              </a:p>
            </p:txBody>
          </p:sp>
        </mc:Choice>
        <mc:Fallback>
          <p:sp>
            <p:nvSpPr>
              <p:cNvPr id="48" name="TextBox 47"/>
              <p:cNvSpPr txBox="1">
                <a:spLocks noRot="1" noChangeAspect="1" noMove="1" noResize="1" noEditPoints="1" noAdjustHandles="1" noChangeArrowheads="1" noChangeShapeType="1" noTextEdit="1"/>
              </p:cNvSpPr>
              <p:nvPr/>
            </p:nvSpPr>
            <p:spPr>
              <a:xfrm>
                <a:off x="847725" y="4841249"/>
                <a:ext cx="10753725" cy="646331"/>
              </a:xfrm>
              <a:prstGeom prst="rect">
                <a:avLst/>
              </a:prstGeom>
              <a:blipFill rotWithShape="0">
                <a:blip r:embed="rId3"/>
                <a:stretch>
                  <a:fillRect l="-339" t="-2703" b="-10811"/>
                </a:stretch>
              </a:blipFill>
              <a:ln w="28575">
                <a:solidFill>
                  <a:schemeClr val="tx1"/>
                </a:solidFill>
              </a:ln>
            </p:spPr>
            <p:txBody>
              <a:bodyPr/>
              <a:lstStyle/>
              <a:p>
                <a:r>
                  <a:rPr lang="en-US">
                    <a:noFill/>
                  </a:rPr>
                  <a:t> </a:t>
                </a:r>
              </a:p>
            </p:txBody>
          </p:sp>
        </mc:Fallback>
      </mc:AlternateContent>
      <p:grpSp>
        <p:nvGrpSpPr>
          <p:cNvPr id="49" name="Group 48"/>
          <p:cNvGrpSpPr/>
          <p:nvPr/>
        </p:nvGrpSpPr>
        <p:grpSpPr>
          <a:xfrm>
            <a:off x="1289560" y="5669325"/>
            <a:ext cx="2947230" cy="790076"/>
            <a:chOff x="1426115" y="3807835"/>
            <a:chExt cx="2947230" cy="790076"/>
          </a:xfrm>
        </p:grpSpPr>
        <p:grpSp>
          <p:nvGrpSpPr>
            <p:cNvPr id="50" name="Group 49"/>
            <p:cNvGrpSpPr/>
            <p:nvPr/>
          </p:nvGrpSpPr>
          <p:grpSpPr>
            <a:xfrm>
              <a:off x="1426115" y="3807835"/>
              <a:ext cx="2947230" cy="418033"/>
              <a:chOff x="2224399" y="3694072"/>
              <a:chExt cx="2947230" cy="418033"/>
            </a:xfrm>
          </p:grpSpPr>
          <p:grpSp>
            <p:nvGrpSpPr>
              <p:cNvPr id="55" name="Group 54"/>
              <p:cNvGrpSpPr/>
              <p:nvPr/>
            </p:nvGrpSpPr>
            <p:grpSpPr>
              <a:xfrm>
                <a:off x="2224399" y="3694073"/>
                <a:ext cx="1991170" cy="418032"/>
                <a:chOff x="2033899" y="4495800"/>
                <a:chExt cx="1991170" cy="418032"/>
              </a:xfrm>
            </p:grpSpPr>
            <p:cxnSp>
              <p:nvCxnSpPr>
                <p:cNvPr id="62" name="Straight Connector 61"/>
                <p:cNvCxnSpPr/>
                <p:nvPr/>
              </p:nvCxnSpPr>
              <p:spPr>
                <a:xfrm>
                  <a:off x="2033899" y="4913832"/>
                  <a:ext cx="199117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2929471" y="4723332"/>
                  <a:ext cx="200025"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2315642" y="4495800"/>
                  <a:ext cx="1427683" cy="418031"/>
                  <a:chOff x="2315642" y="4495800"/>
                  <a:chExt cx="1427683" cy="418031"/>
                </a:xfrm>
              </p:grpSpPr>
              <p:sp>
                <p:nvSpPr>
                  <p:cNvPr id="65" name="Freeform 64"/>
                  <p:cNvSpPr/>
                  <p:nvPr/>
                </p:nvSpPr>
                <p:spPr>
                  <a:xfrm>
                    <a:off x="2315642" y="4495800"/>
                    <a:ext cx="722844" cy="418031"/>
                  </a:xfrm>
                  <a:custGeom>
                    <a:avLst/>
                    <a:gdLst>
                      <a:gd name="connsiteX0" fmla="*/ 0 w 619136"/>
                      <a:gd name="connsiteY0" fmla="*/ 390525 h 390525"/>
                      <a:gd name="connsiteX1" fmla="*/ 47625 w 619136"/>
                      <a:gd name="connsiteY1" fmla="*/ 371475 h 390525"/>
                      <a:gd name="connsiteX2" fmla="*/ 85725 w 619136"/>
                      <a:gd name="connsiteY2" fmla="*/ 361950 h 390525"/>
                      <a:gd name="connsiteX3" fmla="*/ 114300 w 619136"/>
                      <a:gd name="connsiteY3" fmla="*/ 333375 h 390525"/>
                      <a:gd name="connsiteX4" fmla="*/ 171450 w 619136"/>
                      <a:gd name="connsiteY4" fmla="*/ 314325 h 390525"/>
                      <a:gd name="connsiteX5" fmla="*/ 200025 w 619136"/>
                      <a:gd name="connsiteY5" fmla="*/ 295275 h 390525"/>
                      <a:gd name="connsiteX6" fmla="*/ 228600 w 619136"/>
                      <a:gd name="connsiteY6" fmla="*/ 285750 h 390525"/>
                      <a:gd name="connsiteX7" fmla="*/ 285750 w 619136"/>
                      <a:gd name="connsiteY7" fmla="*/ 247650 h 390525"/>
                      <a:gd name="connsiteX8" fmla="*/ 361950 w 619136"/>
                      <a:gd name="connsiteY8" fmla="*/ 209550 h 390525"/>
                      <a:gd name="connsiteX9" fmla="*/ 476250 w 619136"/>
                      <a:gd name="connsiteY9" fmla="*/ 133350 h 390525"/>
                      <a:gd name="connsiteX10" fmla="*/ 533400 w 619136"/>
                      <a:gd name="connsiteY10" fmla="*/ 85725 h 390525"/>
                      <a:gd name="connsiteX11" fmla="*/ 561975 w 619136"/>
                      <a:gd name="connsiteY11" fmla="*/ 66675 h 390525"/>
                      <a:gd name="connsiteX12" fmla="*/ 619125 w 619136"/>
                      <a:gd name="connsiteY12"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9136" h="390525">
                        <a:moveTo>
                          <a:pt x="0" y="390525"/>
                        </a:moveTo>
                        <a:cubicBezTo>
                          <a:pt x="15875" y="384175"/>
                          <a:pt x="31405" y="376882"/>
                          <a:pt x="47625" y="371475"/>
                        </a:cubicBezTo>
                        <a:cubicBezTo>
                          <a:pt x="60044" y="367335"/>
                          <a:pt x="74359" y="368445"/>
                          <a:pt x="85725" y="361950"/>
                        </a:cubicBezTo>
                        <a:cubicBezTo>
                          <a:pt x="97421" y="355267"/>
                          <a:pt x="102525" y="339917"/>
                          <a:pt x="114300" y="333375"/>
                        </a:cubicBezTo>
                        <a:cubicBezTo>
                          <a:pt x="131853" y="323623"/>
                          <a:pt x="154742" y="325464"/>
                          <a:pt x="171450" y="314325"/>
                        </a:cubicBezTo>
                        <a:cubicBezTo>
                          <a:pt x="180975" y="307975"/>
                          <a:pt x="189786" y="300395"/>
                          <a:pt x="200025" y="295275"/>
                        </a:cubicBezTo>
                        <a:cubicBezTo>
                          <a:pt x="209005" y="290785"/>
                          <a:pt x="219823" y="290626"/>
                          <a:pt x="228600" y="285750"/>
                        </a:cubicBezTo>
                        <a:cubicBezTo>
                          <a:pt x="248614" y="274631"/>
                          <a:pt x="265272" y="257889"/>
                          <a:pt x="285750" y="247650"/>
                        </a:cubicBezTo>
                        <a:cubicBezTo>
                          <a:pt x="311150" y="234950"/>
                          <a:pt x="338321" y="225302"/>
                          <a:pt x="361950" y="209550"/>
                        </a:cubicBezTo>
                        <a:lnTo>
                          <a:pt x="476250" y="133350"/>
                        </a:lnTo>
                        <a:cubicBezTo>
                          <a:pt x="547196" y="86052"/>
                          <a:pt x="460061" y="146841"/>
                          <a:pt x="533400" y="85725"/>
                        </a:cubicBezTo>
                        <a:cubicBezTo>
                          <a:pt x="542194" y="78396"/>
                          <a:pt x="553419" y="74280"/>
                          <a:pt x="561975" y="66675"/>
                        </a:cubicBezTo>
                        <a:cubicBezTo>
                          <a:pt x="621370" y="13879"/>
                          <a:pt x="619125" y="35688"/>
                          <a:pt x="619125"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flipH="1">
                    <a:off x="3038486" y="4503189"/>
                    <a:ext cx="704839" cy="410642"/>
                  </a:xfrm>
                  <a:custGeom>
                    <a:avLst/>
                    <a:gdLst>
                      <a:gd name="connsiteX0" fmla="*/ 0 w 619136"/>
                      <a:gd name="connsiteY0" fmla="*/ 390525 h 390525"/>
                      <a:gd name="connsiteX1" fmla="*/ 47625 w 619136"/>
                      <a:gd name="connsiteY1" fmla="*/ 371475 h 390525"/>
                      <a:gd name="connsiteX2" fmla="*/ 85725 w 619136"/>
                      <a:gd name="connsiteY2" fmla="*/ 361950 h 390525"/>
                      <a:gd name="connsiteX3" fmla="*/ 114300 w 619136"/>
                      <a:gd name="connsiteY3" fmla="*/ 333375 h 390525"/>
                      <a:gd name="connsiteX4" fmla="*/ 171450 w 619136"/>
                      <a:gd name="connsiteY4" fmla="*/ 314325 h 390525"/>
                      <a:gd name="connsiteX5" fmla="*/ 200025 w 619136"/>
                      <a:gd name="connsiteY5" fmla="*/ 295275 h 390525"/>
                      <a:gd name="connsiteX6" fmla="*/ 228600 w 619136"/>
                      <a:gd name="connsiteY6" fmla="*/ 285750 h 390525"/>
                      <a:gd name="connsiteX7" fmla="*/ 285750 w 619136"/>
                      <a:gd name="connsiteY7" fmla="*/ 247650 h 390525"/>
                      <a:gd name="connsiteX8" fmla="*/ 361950 w 619136"/>
                      <a:gd name="connsiteY8" fmla="*/ 209550 h 390525"/>
                      <a:gd name="connsiteX9" fmla="*/ 476250 w 619136"/>
                      <a:gd name="connsiteY9" fmla="*/ 133350 h 390525"/>
                      <a:gd name="connsiteX10" fmla="*/ 533400 w 619136"/>
                      <a:gd name="connsiteY10" fmla="*/ 85725 h 390525"/>
                      <a:gd name="connsiteX11" fmla="*/ 561975 w 619136"/>
                      <a:gd name="connsiteY11" fmla="*/ 66675 h 390525"/>
                      <a:gd name="connsiteX12" fmla="*/ 619125 w 619136"/>
                      <a:gd name="connsiteY12"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9136" h="390525">
                        <a:moveTo>
                          <a:pt x="0" y="390525"/>
                        </a:moveTo>
                        <a:cubicBezTo>
                          <a:pt x="15875" y="384175"/>
                          <a:pt x="31405" y="376882"/>
                          <a:pt x="47625" y="371475"/>
                        </a:cubicBezTo>
                        <a:cubicBezTo>
                          <a:pt x="60044" y="367335"/>
                          <a:pt x="74359" y="368445"/>
                          <a:pt x="85725" y="361950"/>
                        </a:cubicBezTo>
                        <a:cubicBezTo>
                          <a:pt x="97421" y="355267"/>
                          <a:pt x="102525" y="339917"/>
                          <a:pt x="114300" y="333375"/>
                        </a:cubicBezTo>
                        <a:cubicBezTo>
                          <a:pt x="131853" y="323623"/>
                          <a:pt x="154742" y="325464"/>
                          <a:pt x="171450" y="314325"/>
                        </a:cubicBezTo>
                        <a:cubicBezTo>
                          <a:pt x="180975" y="307975"/>
                          <a:pt x="189786" y="300395"/>
                          <a:pt x="200025" y="295275"/>
                        </a:cubicBezTo>
                        <a:cubicBezTo>
                          <a:pt x="209005" y="290785"/>
                          <a:pt x="219823" y="290626"/>
                          <a:pt x="228600" y="285750"/>
                        </a:cubicBezTo>
                        <a:cubicBezTo>
                          <a:pt x="248614" y="274631"/>
                          <a:pt x="265272" y="257889"/>
                          <a:pt x="285750" y="247650"/>
                        </a:cubicBezTo>
                        <a:cubicBezTo>
                          <a:pt x="311150" y="234950"/>
                          <a:pt x="338321" y="225302"/>
                          <a:pt x="361950" y="209550"/>
                        </a:cubicBezTo>
                        <a:lnTo>
                          <a:pt x="476250" y="133350"/>
                        </a:lnTo>
                        <a:cubicBezTo>
                          <a:pt x="547196" y="86052"/>
                          <a:pt x="460061" y="146841"/>
                          <a:pt x="533400" y="85725"/>
                        </a:cubicBezTo>
                        <a:cubicBezTo>
                          <a:pt x="542194" y="78396"/>
                          <a:pt x="553419" y="74280"/>
                          <a:pt x="561975" y="66675"/>
                        </a:cubicBezTo>
                        <a:cubicBezTo>
                          <a:pt x="621370" y="13879"/>
                          <a:pt x="619125" y="35688"/>
                          <a:pt x="619125"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 name="Group 55"/>
              <p:cNvGrpSpPr/>
              <p:nvPr/>
            </p:nvGrpSpPr>
            <p:grpSpPr>
              <a:xfrm>
                <a:off x="3180459" y="3694072"/>
                <a:ext cx="1991170" cy="418032"/>
                <a:chOff x="1271899" y="4495800"/>
                <a:chExt cx="1991170" cy="418032"/>
              </a:xfrm>
            </p:grpSpPr>
            <p:cxnSp>
              <p:nvCxnSpPr>
                <p:cNvPr id="57" name="Straight Connector 56"/>
                <p:cNvCxnSpPr/>
                <p:nvPr/>
              </p:nvCxnSpPr>
              <p:spPr>
                <a:xfrm>
                  <a:off x="1271899" y="4913832"/>
                  <a:ext cx="199117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2091271" y="4723332"/>
                  <a:ext cx="200025"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1467917" y="4495800"/>
                  <a:ext cx="1427683" cy="418031"/>
                  <a:chOff x="1467917" y="4495800"/>
                  <a:chExt cx="1427683" cy="418031"/>
                </a:xfrm>
              </p:grpSpPr>
              <p:sp>
                <p:nvSpPr>
                  <p:cNvPr id="60" name="Freeform 59"/>
                  <p:cNvSpPr/>
                  <p:nvPr/>
                </p:nvSpPr>
                <p:spPr>
                  <a:xfrm>
                    <a:off x="1467917" y="4495800"/>
                    <a:ext cx="722844" cy="418031"/>
                  </a:xfrm>
                  <a:custGeom>
                    <a:avLst/>
                    <a:gdLst>
                      <a:gd name="connsiteX0" fmla="*/ 0 w 619136"/>
                      <a:gd name="connsiteY0" fmla="*/ 390525 h 390525"/>
                      <a:gd name="connsiteX1" fmla="*/ 47625 w 619136"/>
                      <a:gd name="connsiteY1" fmla="*/ 371475 h 390525"/>
                      <a:gd name="connsiteX2" fmla="*/ 85725 w 619136"/>
                      <a:gd name="connsiteY2" fmla="*/ 361950 h 390525"/>
                      <a:gd name="connsiteX3" fmla="*/ 114300 w 619136"/>
                      <a:gd name="connsiteY3" fmla="*/ 333375 h 390525"/>
                      <a:gd name="connsiteX4" fmla="*/ 171450 w 619136"/>
                      <a:gd name="connsiteY4" fmla="*/ 314325 h 390525"/>
                      <a:gd name="connsiteX5" fmla="*/ 200025 w 619136"/>
                      <a:gd name="connsiteY5" fmla="*/ 295275 h 390525"/>
                      <a:gd name="connsiteX6" fmla="*/ 228600 w 619136"/>
                      <a:gd name="connsiteY6" fmla="*/ 285750 h 390525"/>
                      <a:gd name="connsiteX7" fmla="*/ 285750 w 619136"/>
                      <a:gd name="connsiteY7" fmla="*/ 247650 h 390525"/>
                      <a:gd name="connsiteX8" fmla="*/ 361950 w 619136"/>
                      <a:gd name="connsiteY8" fmla="*/ 209550 h 390525"/>
                      <a:gd name="connsiteX9" fmla="*/ 476250 w 619136"/>
                      <a:gd name="connsiteY9" fmla="*/ 133350 h 390525"/>
                      <a:gd name="connsiteX10" fmla="*/ 533400 w 619136"/>
                      <a:gd name="connsiteY10" fmla="*/ 85725 h 390525"/>
                      <a:gd name="connsiteX11" fmla="*/ 561975 w 619136"/>
                      <a:gd name="connsiteY11" fmla="*/ 66675 h 390525"/>
                      <a:gd name="connsiteX12" fmla="*/ 619125 w 619136"/>
                      <a:gd name="connsiteY12"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9136" h="390525">
                        <a:moveTo>
                          <a:pt x="0" y="390525"/>
                        </a:moveTo>
                        <a:cubicBezTo>
                          <a:pt x="15875" y="384175"/>
                          <a:pt x="31405" y="376882"/>
                          <a:pt x="47625" y="371475"/>
                        </a:cubicBezTo>
                        <a:cubicBezTo>
                          <a:pt x="60044" y="367335"/>
                          <a:pt x="74359" y="368445"/>
                          <a:pt x="85725" y="361950"/>
                        </a:cubicBezTo>
                        <a:cubicBezTo>
                          <a:pt x="97421" y="355267"/>
                          <a:pt x="102525" y="339917"/>
                          <a:pt x="114300" y="333375"/>
                        </a:cubicBezTo>
                        <a:cubicBezTo>
                          <a:pt x="131853" y="323623"/>
                          <a:pt x="154742" y="325464"/>
                          <a:pt x="171450" y="314325"/>
                        </a:cubicBezTo>
                        <a:cubicBezTo>
                          <a:pt x="180975" y="307975"/>
                          <a:pt x="189786" y="300395"/>
                          <a:pt x="200025" y="295275"/>
                        </a:cubicBezTo>
                        <a:cubicBezTo>
                          <a:pt x="209005" y="290785"/>
                          <a:pt x="219823" y="290626"/>
                          <a:pt x="228600" y="285750"/>
                        </a:cubicBezTo>
                        <a:cubicBezTo>
                          <a:pt x="248614" y="274631"/>
                          <a:pt x="265272" y="257889"/>
                          <a:pt x="285750" y="247650"/>
                        </a:cubicBezTo>
                        <a:cubicBezTo>
                          <a:pt x="311150" y="234950"/>
                          <a:pt x="338321" y="225302"/>
                          <a:pt x="361950" y="209550"/>
                        </a:cubicBezTo>
                        <a:lnTo>
                          <a:pt x="476250" y="133350"/>
                        </a:lnTo>
                        <a:cubicBezTo>
                          <a:pt x="547196" y="86052"/>
                          <a:pt x="460061" y="146841"/>
                          <a:pt x="533400" y="85725"/>
                        </a:cubicBezTo>
                        <a:cubicBezTo>
                          <a:pt x="542194" y="78396"/>
                          <a:pt x="553419" y="74280"/>
                          <a:pt x="561975" y="66675"/>
                        </a:cubicBezTo>
                        <a:cubicBezTo>
                          <a:pt x="621370" y="13879"/>
                          <a:pt x="619125" y="35688"/>
                          <a:pt x="619125"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flipH="1">
                    <a:off x="2190761" y="4503189"/>
                    <a:ext cx="704839" cy="410642"/>
                  </a:xfrm>
                  <a:custGeom>
                    <a:avLst/>
                    <a:gdLst>
                      <a:gd name="connsiteX0" fmla="*/ 0 w 619136"/>
                      <a:gd name="connsiteY0" fmla="*/ 390525 h 390525"/>
                      <a:gd name="connsiteX1" fmla="*/ 47625 w 619136"/>
                      <a:gd name="connsiteY1" fmla="*/ 371475 h 390525"/>
                      <a:gd name="connsiteX2" fmla="*/ 85725 w 619136"/>
                      <a:gd name="connsiteY2" fmla="*/ 361950 h 390525"/>
                      <a:gd name="connsiteX3" fmla="*/ 114300 w 619136"/>
                      <a:gd name="connsiteY3" fmla="*/ 333375 h 390525"/>
                      <a:gd name="connsiteX4" fmla="*/ 171450 w 619136"/>
                      <a:gd name="connsiteY4" fmla="*/ 314325 h 390525"/>
                      <a:gd name="connsiteX5" fmla="*/ 200025 w 619136"/>
                      <a:gd name="connsiteY5" fmla="*/ 295275 h 390525"/>
                      <a:gd name="connsiteX6" fmla="*/ 228600 w 619136"/>
                      <a:gd name="connsiteY6" fmla="*/ 285750 h 390525"/>
                      <a:gd name="connsiteX7" fmla="*/ 285750 w 619136"/>
                      <a:gd name="connsiteY7" fmla="*/ 247650 h 390525"/>
                      <a:gd name="connsiteX8" fmla="*/ 361950 w 619136"/>
                      <a:gd name="connsiteY8" fmla="*/ 209550 h 390525"/>
                      <a:gd name="connsiteX9" fmla="*/ 476250 w 619136"/>
                      <a:gd name="connsiteY9" fmla="*/ 133350 h 390525"/>
                      <a:gd name="connsiteX10" fmla="*/ 533400 w 619136"/>
                      <a:gd name="connsiteY10" fmla="*/ 85725 h 390525"/>
                      <a:gd name="connsiteX11" fmla="*/ 561975 w 619136"/>
                      <a:gd name="connsiteY11" fmla="*/ 66675 h 390525"/>
                      <a:gd name="connsiteX12" fmla="*/ 619125 w 619136"/>
                      <a:gd name="connsiteY12"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9136" h="390525">
                        <a:moveTo>
                          <a:pt x="0" y="390525"/>
                        </a:moveTo>
                        <a:cubicBezTo>
                          <a:pt x="15875" y="384175"/>
                          <a:pt x="31405" y="376882"/>
                          <a:pt x="47625" y="371475"/>
                        </a:cubicBezTo>
                        <a:cubicBezTo>
                          <a:pt x="60044" y="367335"/>
                          <a:pt x="74359" y="368445"/>
                          <a:pt x="85725" y="361950"/>
                        </a:cubicBezTo>
                        <a:cubicBezTo>
                          <a:pt x="97421" y="355267"/>
                          <a:pt x="102525" y="339917"/>
                          <a:pt x="114300" y="333375"/>
                        </a:cubicBezTo>
                        <a:cubicBezTo>
                          <a:pt x="131853" y="323623"/>
                          <a:pt x="154742" y="325464"/>
                          <a:pt x="171450" y="314325"/>
                        </a:cubicBezTo>
                        <a:cubicBezTo>
                          <a:pt x="180975" y="307975"/>
                          <a:pt x="189786" y="300395"/>
                          <a:pt x="200025" y="295275"/>
                        </a:cubicBezTo>
                        <a:cubicBezTo>
                          <a:pt x="209005" y="290785"/>
                          <a:pt x="219823" y="290626"/>
                          <a:pt x="228600" y="285750"/>
                        </a:cubicBezTo>
                        <a:cubicBezTo>
                          <a:pt x="248614" y="274631"/>
                          <a:pt x="265272" y="257889"/>
                          <a:pt x="285750" y="247650"/>
                        </a:cubicBezTo>
                        <a:cubicBezTo>
                          <a:pt x="311150" y="234950"/>
                          <a:pt x="338321" y="225302"/>
                          <a:pt x="361950" y="209550"/>
                        </a:cubicBezTo>
                        <a:lnTo>
                          <a:pt x="476250" y="133350"/>
                        </a:lnTo>
                        <a:cubicBezTo>
                          <a:pt x="547196" y="86052"/>
                          <a:pt x="460061" y="146841"/>
                          <a:pt x="533400" y="85725"/>
                        </a:cubicBezTo>
                        <a:cubicBezTo>
                          <a:pt x="542194" y="78396"/>
                          <a:pt x="553419" y="74280"/>
                          <a:pt x="561975" y="66675"/>
                        </a:cubicBezTo>
                        <a:cubicBezTo>
                          <a:pt x="621370" y="13879"/>
                          <a:pt x="619125" y="35688"/>
                          <a:pt x="619125"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1" name="TextBox 50"/>
            <p:cNvSpPr txBox="1"/>
            <p:nvPr/>
          </p:nvSpPr>
          <p:spPr>
            <a:xfrm>
              <a:off x="2264700" y="4228579"/>
              <a:ext cx="317716" cy="369332"/>
            </a:xfrm>
            <a:prstGeom prst="rect">
              <a:avLst/>
            </a:prstGeom>
            <a:noFill/>
          </p:spPr>
          <p:txBody>
            <a:bodyPr wrap="none" rtlCol="0">
              <a:spAutoFit/>
            </a:bodyPr>
            <a:lstStyle/>
            <a:p>
              <a:r>
                <a:rPr lang="en-US" dirty="0" smtClean="0"/>
                <a:t>A</a:t>
              </a:r>
              <a:endParaRPr lang="en-US" dirty="0"/>
            </a:p>
          </p:txBody>
        </p:sp>
        <p:sp>
          <p:nvSpPr>
            <p:cNvPr id="52" name="TextBox 51"/>
            <p:cNvSpPr txBox="1"/>
            <p:nvPr/>
          </p:nvSpPr>
          <p:spPr>
            <a:xfrm>
              <a:off x="3989904" y="4197498"/>
              <a:ext cx="309700" cy="369332"/>
            </a:xfrm>
            <a:prstGeom prst="rect">
              <a:avLst/>
            </a:prstGeom>
            <a:noFill/>
          </p:spPr>
          <p:txBody>
            <a:bodyPr wrap="none" rtlCol="0">
              <a:spAutoFit/>
            </a:bodyPr>
            <a:lstStyle/>
            <a:p>
              <a:r>
                <a:rPr lang="en-US" dirty="0"/>
                <a:t>B</a:t>
              </a:r>
            </a:p>
          </p:txBody>
        </p:sp>
      </p:grpSp>
      <mc:AlternateContent xmlns:mc="http://schemas.openxmlformats.org/markup-compatibility/2006">
        <mc:Choice xmlns="" xmlns:a14="http://schemas.microsoft.com/office/drawing/2010/main" Requires="a14">
          <p:sp>
            <p:nvSpPr>
              <p:cNvPr id="67" name="TextBox 66"/>
              <p:cNvSpPr txBox="1"/>
              <p:nvPr/>
            </p:nvSpPr>
            <p:spPr>
              <a:xfrm>
                <a:off x="2224829" y="5470475"/>
                <a:ext cx="9887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oMath>
                  </m:oMathPara>
                </a14:m>
                <a:endParaRPr lang="en-US" dirty="0"/>
              </a:p>
            </p:txBody>
          </p:sp>
        </mc:Choice>
        <mc:Fallback>
          <p:sp>
            <p:nvSpPr>
              <p:cNvPr id="67" name="TextBox 66"/>
              <p:cNvSpPr txBox="1">
                <a:spLocks noRot="1" noChangeAspect="1" noMove="1" noResize="1" noEditPoints="1" noAdjustHandles="1" noChangeArrowheads="1" noChangeShapeType="1" noTextEdit="1"/>
              </p:cNvSpPr>
              <p:nvPr/>
            </p:nvSpPr>
            <p:spPr>
              <a:xfrm>
                <a:off x="2224829" y="5470475"/>
                <a:ext cx="988732" cy="369332"/>
              </a:xfrm>
              <a:prstGeom prst="rect">
                <a:avLst/>
              </a:prstGeom>
              <a:blipFill rotWithShape="0">
                <a:blip r:embed="rId4"/>
                <a:stretch>
                  <a:fillRect/>
                </a:stretch>
              </a:blipFill>
            </p:spPr>
            <p:txBody>
              <a:bodyPr/>
              <a:lstStyle/>
              <a:p>
                <a:r>
                  <a:rPr lang="en-US">
                    <a:noFill/>
                  </a:rPr>
                  <a:t> </a:t>
                </a:r>
              </a:p>
            </p:txBody>
          </p:sp>
        </mc:Fallback>
      </mc:AlternateContent>
      <p:grpSp>
        <p:nvGrpSpPr>
          <p:cNvPr id="68" name="Group 67"/>
          <p:cNvGrpSpPr/>
          <p:nvPr/>
        </p:nvGrpSpPr>
        <p:grpSpPr>
          <a:xfrm>
            <a:off x="5956521" y="5590618"/>
            <a:ext cx="3589936" cy="1036176"/>
            <a:chOff x="5775546" y="3647518"/>
            <a:chExt cx="3589936" cy="1036176"/>
          </a:xfrm>
        </p:grpSpPr>
        <p:sp>
          <p:nvSpPr>
            <p:cNvPr id="69" name="TextBox 68"/>
            <p:cNvSpPr txBox="1"/>
            <p:nvPr/>
          </p:nvSpPr>
          <p:spPr>
            <a:xfrm>
              <a:off x="7970668" y="3829214"/>
              <a:ext cx="271235" cy="375271"/>
            </a:xfrm>
            <a:prstGeom prst="rect">
              <a:avLst/>
            </a:prstGeom>
            <a:noFill/>
          </p:spPr>
          <p:txBody>
            <a:bodyPr wrap="square" rtlCol="0">
              <a:spAutoFit/>
            </a:bodyPr>
            <a:lstStyle/>
            <a:p>
              <a:r>
                <a:rPr lang="en-US" dirty="0"/>
                <a:t>B</a:t>
              </a:r>
            </a:p>
          </p:txBody>
        </p:sp>
        <p:grpSp>
          <p:nvGrpSpPr>
            <p:cNvPr id="70" name="Group 69"/>
            <p:cNvGrpSpPr/>
            <p:nvPr/>
          </p:nvGrpSpPr>
          <p:grpSpPr>
            <a:xfrm>
              <a:off x="5775546" y="3647518"/>
              <a:ext cx="3589936" cy="1031600"/>
              <a:chOff x="5775546" y="3647518"/>
              <a:chExt cx="3589936" cy="1031600"/>
            </a:xfrm>
          </p:grpSpPr>
          <p:grpSp>
            <p:nvGrpSpPr>
              <p:cNvPr id="72" name="Group 71"/>
              <p:cNvGrpSpPr/>
              <p:nvPr/>
            </p:nvGrpSpPr>
            <p:grpSpPr>
              <a:xfrm>
                <a:off x="5775546" y="3772614"/>
                <a:ext cx="3589936" cy="906504"/>
                <a:chOff x="7130831" y="3694070"/>
                <a:chExt cx="3589936" cy="906504"/>
              </a:xfrm>
            </p:grpSpPr>
            <p:grpSp>
              <p:nvGrpSpPr>
                <p:cNvPr id="75" name="Group 74"/>
                <p:cNvGrpSpPr/>
                <p:nvPr/>
              </p:nvGrpSpPr>
              <p:grpSpPr>
                <a:xfrm flipV="1">
                  <a:off x="8729597" y="4108925"/>
                  <a:ext cx="1991170" cy="491649"/>
                  <a:chOff x="2291074" y="4495800"/>
                  <a:chExt cx="1991170" cy="420750"/>
                </a:xfrm>
              </p:grpSpPr>
              <p:cxnSp>
                <p:nvCxnSpPr>
                  <p:cNvPr id="82" name="Straight Connector 81"/>
                  <p:cNvCxnSpPr/>
                  <p:nvPr/>
                </p:nvCxnSpPr>
                <p:spPr>
                  <a:xfrm>
                    <a:off x="2291074" y="4913832"/>
                    <a:ext cx="199117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2945862" y="4726050"/>
                    <a:ext cx="200025"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2346565" y="4495800"/>
                    <a:ext cx="1432457" cy="418031"/>
                    <a:chOff x="2346565" y="4495800"/>
                    <a:chExt cx="1432457" cy="418031"/>
                  </a:xfrm>
                </p:grpSpPr>
                <p:sp>
                  <p:nvSpPr>
                    <p:cNvPr id="85" name="Freeform 84"/>
                    <p:cNvSpPr/>
                    <p:nvPr/>
                  </p:nvSpPr>
                  <p:spPr>
                    <a:xfrm>
                      <a:off x="2346565" y="4495800"/>
                      <a:ext cx="722844" cy="418031"/>
                    </a:xfrm>
                    <a:custGeom>
                      <a:avLst/>
                      <a:gdLst>
                        <a:gd name="connsiteX0" fmla="*/ 0 w 619136"/>
                        <a:gd name="connsiteY0" fmla="*/ 390525 h 390525"/>
                        <a:gd name="connsiteX1" fmla="*/ 47625 w 619136"/>
                        <a:gd name="connsiteY1" fmla="*/ 371475 h 390525"/>
                        <a:gd name="connsiteX2" fmla="*/ 85725 w 619136"/>
                        <a:gd name="connsiteY2" fmla="*/ 361950 h 390525"/>
                        <a:gd name="connsiteX3" fmla="*/ 114300 w 619136"/>
                        <a:gd name="connsiteY3" fmla="*/ 333375 h 390525"/>
                        <a:gd name="connsiteX4" fmla="*/ 171450 w 619136"/>
                        <a:gd name="connsiteY4" fmla="*/ 314325 h 390525"/>
                        <a:gd name="connsiteX5" fmla="*/ 200025 w 619136"/>
                        <a:gd name="connsiteY5" fmla="*/ 295275 h 390525"/>
                        <a:gd name="connsiteX6" fmla="*/ 228600 w 619136"/>
                        <a:gd name="connsiteY6" fmla="*/ 285750 h 390525"/>
                        <a:gd name="connsiteX7" fmla="*/ 285750 w 619136"/>
                        <a:gd name="connsiteY7" fmla="*/ 247650 h 390525"/>
                        <a:gd name="connsiteX8" fmla="*/ 361950 w 619136"/>
                        <a:gd name="connsiteY8" fmla="*/ 209550 h 390525"/>
                        <a:gd name="connsiteX9" fmla="*/ 476250 w 619136"/>
                        <a:gd name="connsiteY9" fmla="*/ 133350 h 390525"/>
                        <a:gd name="connsiteX10" fmla="*/ 533400 w 619136"/>
                        <a:gd name="connsiteY10" fmla="*/ 85725 h 390525"/>
                        <a:gd name="connsiteX11" fmla="*/ 561975 w 619136"/>
                        <a:gd name="connsiteY11" fmla="*/ 66675 h 390525"/>
                        <a:gd name="connsiteX12" fmla="*/ 619125 w 619136"/>
                        <a:gd name="connsiteY12"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9136" h="390525">
                          <a:moveTo>
                            <a:pt x="0" y="390525"/>
                          </a:moveTo>
                          <a:cubicBezTo>
                            <a:pt x="15875" y="384175"/>
                            <a:pt x="31405" y="376882"/>
                            <a:pt x="47625" y="371475"/>
                          </a:cubicBezTo>
                          <a:cubicBezTo>
                            <a:pt x="60044" y="367335"/>
                            <a:pt x="74359" y="368445"/>
                            <a:pt x="85725" y="361950"/>
                          </a:cubicBezTo>
                          <a:cubicBezTo>
                            <a:pt x="97421" y="355267"/>
                            <a:pt x="102525" y="339917"/>
                            <a:pt x="114300" y="333375"/>
                          </a:cubicBezTo>
                          <a:cubicBezTo>
                            <a:pt x="131853" y="323623"/>
                            <a:pt x="154742" y="325464"/>
                            <a:pt x="171450" y="314325"/>
                          </a:cubicBezTo>
                          <a:cubicBezTo>
                            <a:pt x="180975" y="307975"/>
                            <a:pt x="189786" y="300395"/>
                            <a:pt x="200025" y="295275"/>
                          </a:cubicBezTo>
                          <a:cubicBezTo>
                            <a:pt x="209005" y="290785"/>
                            <a:pt x="219823" y="290626"/>
                            <a:pt x="228600" y="285750"/>
                          </a:cubicBezTo>
                          <a:cubicBezTo>
                            <a:pt x="248614" y="274631"/>
                            <a:pt x="265272" y="257889"/>
                            <a:pt x="285750" y="247650"/>
                          </a:cubicBezTo>
                          <a:cubicBezTo>
                            <a:pt x="311150" y="234950"/>
                            <a:pt x="338321" y="225302"/>
                            <a:pt x="361950" y="209550"/>
                          </a:cubicBezTo>
                          <a:lnTo>
                            <a:pt x="476250" y="133350"/>
                          </a:lnTo>
                          <a:cubicBezTo>
                            <a:pt x="547196" y="86052"/>
                            <a:pt x="460061" y="146841"/>
                            <a:pt x="533400" y="85725"/>
                          </a:cubicBezTo>
                          <a:cubicBezTo>
                            <a:pt x="542194" y="78396"/>
                            <a:pt x="553419" y="74280"/>
                            <a:pt x="561975" y="66675"/>
                          </a:cubicBezTo>
                          <a:cubicBezTo>
                            <a:pt x="621370" y="13879"/>
                            <a:pt x="619125" y="35688"/>
                            <a:pt x="619125"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flipH="1">
                      <a:off x="3074183" y="4500471"/>
                      <a:ext cx="704839" cy="410642"/>
                    </a:xfrm>
                    <a:custGeom>
                      <a:avLst/>
                      <a:gdLst>
                        <a:gd name="connsiteX0" fmla="*/ 0 w 619136"/>
                        <a:gd name="connsiteY0" fmla="*/ 390525 h 390525"/>
                        <a:gd name="connsiteX1" fmla="*/ 47625 w 619136"/>
                        <a:gd name="connsiteY1" fmla="*/ 371475 h 390525"/>
                        <a:gd name="connsiteX2" fmla="*/ 85725 w 619136"/>
                        <a:gd name="connsiteY2" fmla="*/ 361950 h 390525"/>
                        <a:gd name="connsiteX3" fmla="*/ 114300 w 619136"/>
                        <a:gd name="connsiteY3" fmla="*/ 333375 h 390525"/>
                        <a:gd name="connsiteX4" fmla="*/ 171450 w 619136"/>
                        <a:gd name="connsiteY4" fmla="*/ 314325 h 390525"/>
                        <a:gd name="connsiteX5" fmla="*/ 200025 w 619136"/>
                        <a:gd name="connsiteY5" fmla="*/ 295275 h 390525"/>
                        <a:gd name="connsiteX6" fmla="*/ 228600 w 619136"/>
                        <a:gd name="connsiteY6" fmla="*/ 285750 h 390525"/>
                        <a:gd name="connsiteX7" fmla="*/ 285750 w 619136"/>
                        <a:gd name="connsiteY7" fmla="*/ 247650 h 390525"/>
                        <a:gd name="connsiteX8" fmla="*/ 361950 w 619136"/>
                        <a:gd name="connsiteY8" fmla="*/ 209550 h 390525"/>
                        <a:gd name="connsiteX9" fmla="*/ 476250 w 619136"/>
                        <a:gd name="connsiteY9" fmla="*/ 133350 h 390525"/>
                        <a:gd name="connsiteX10" fmla="*/ 533400 w 619136"/>
                        <a:gd name="connsiteY10" fmla="*/ 85725 h 390525"/>
                        <a:gd name="connsiteX11" fmla="*/ 561975 w 619136"/>
                        <a:gd name="connsiteY11" fmla="*/ 66675 h 390525"/>
                        <a:gd name="connsiteX12" fmla="*/ 619125 w 619136"/>
                        <a:gd name="connsiteY12"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9136" h="390525">
                          <a:moveTo>
                            <a:pt x="0" y="390525"/>
                          </a:moveTo>
                          <a:cubicBezTo>
                            <a:pt x="15875" y="384175"/>
                            <a:pt x="31405" y="376882"/>
                            <a:pt x="47625" y="371475"/>
                          </a:cubicBezTo>
                          <a:cubicBezTo>
                            <a:pt x="60044" y="367335"/>
                            <a:pt x="74359" y="368445"/>
                            <a:pt x="85725" y="361950"/>
                          </a:cubicBezTo>
                          <a:cubicBezTo>
                            <a:pt x="97421" y="355267"/>
                            <a:pt x="102525" y="339917"/>
                            <a:pt x="114300" y="333375"/>
                          </a:cubicBezTo>
                          <a:cubicBezTo>
                            <a:pt x="131853" y="323623"/>
                            <a:pt x="154742" y="325464"/>
                            <a:pt x="171450" y="314325"/>
                          </a:cubicBezTo>
                          <a:cubicBezTo>
                            <a:pt x="180975" y="307975"/>
                            <a:pt x="189786" y="300395"/>
                            <a:pt x="200025" y="295275"/>
                          </a:cubicBezTo>
                          <a:cubicBezTo>
                            <a:pt x="209005" y="290785"/>
                            <a:pt x="219823" y="290626"/>
                            <a:pt x="228600" y="285750"/>
                          </a:cubicBezTo>
                          <a:cubicBezTo>
                            <a:pt x="248614" y="274631"/>
                            <a:pt x="265272" y="257889"/>
                            <a:pt x="285750" y="247650"/>
                          </a:cubicBezTo>
                          <a:cubicBezTo>
                            <a:pt x="311150" y="234950"/>
                            <a:pt x="338321" y="225302"/>
                            <a:pt x="361950" y="209550"/>
                          </a:cubicBezTo>
                          <a:lnTo>
                            <a:pt x="476250" y="133350"/>
                          </a:lnTo>
                          <a:cubicBezTo>
                            <a:pt x="547196" y="86052"/>
                            <a:pt x="460061" y="146841"/>
                            <a:pt x="533400" y="85725"/>
                          </a:cubicBezTo>
                          <a:cubicBezTo>
                            <a:pt x="542194" y="78396"/>
                            <a:pt x="553419" y="74280"/>
                            <a:pt x="561975" y="66675"/>
                          </a:cubicBezTo>
                          <a:cubicBezTo>
                            <a:pt x="621370" y="13879"/>
                            <a:pt x="619125" y="35688"/>
                            <a:pt x="619125"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 name="Group 75"/>
                <p:cNvGrpSpPr/>
                <p:nvPr/>
              </p:nvGrpSpPr>
              <p:grpSpPr>
                <a:xfrm>
                  <a:off x="7130831" y="3694070"/>
                  <a:ext cx="1991170" cy="418032"/>
                  <a:chOff x="2033899" y="4495800"/>
                  <a:chExt cx="1991170" cy="418032"/>
                </a:xfrm>
              </p:grpSpPr>
              <p:cxnSp>
                <p:nvCxnSpPr>
                  <p:cNvPr id="77" name="Straight Connector 76"/>
                  <p:cNvCxnSpPr/>
                  <p:nvPr/>
                </p:nvCxnSpPr>
                <p:spPr>
                  <a:xfrm>
                    <a:off x="2033899" y="4913832"/>
                    <a:ext cx="199117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2929471" y="4723332"/>
                    <a:ext cx="200025"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2315642" y="4495800"/>
                    <a:ext cx="1427683" cy="418031"/>
                    <a:chOff x="2315642" y="4495800"/>
                    <a:chExt cx="1427683" cy="418031"/>
                  </a:xfrm>
                </p:grpSpPr>
                <p:sp>
                  <p:nvSpPr>
                    <p:cNvPr id="80" name="Freeform 79"/>
                    <p:cNvSpPr/>
                    <p:nvPr/>
                  </p:nvSpPr>
                  <p:spPr>
                    <a:xfrm>
                      <a:off x="2315642" y="4495800"/>
                      <a:ext cx="722844" cy="418031"/>
                    </a:xfrm>
                    <a:custGeom>
                      <a:avLst/>
                      <a:gdLst>
                        <a:gd name="connsiteX0" fmla="*/ 0 w 619136"/>
                        <a:gd name="connsiteY0" fmla="*/ 390525 h 390525"/>
                        <a:gd name="connsiteX1" fmla="*/ 47625 w 619136"/>
                        <a:gd name="connsiteY1" fmla="*/ 371475 h 390525"/>
                        <a:gd name="connsiteX2" fmla="*/ 85725 w 619136"/>
                        <a:gd name="connsiteY2" fmla="*/ 361950 h 390525"/>
                        <a:gd name="connsiteX3" fmla="*/ 114300 w 619136"/>
                        <a:gd name="connsiteY3" fmla="*/ 333375 h 390525"/>
                        <a:gd name="connsiteX4" fmla="*/ 171450 w 619136"/>
                        <a:gd name="connsiteY4" fmla="*/ 314325 h 390525"/>
                        <a:gd name="connsiteX5" fmla="*/ 200025 w 619136"/>
                        <a:gd name="connsiteY5" fmla="*/ 295275 h 390525"/>
                        <a:gd name="connsiteX6" fmla="*/ 228600 w 619136"/>
                        <a:gd name="connsiteY6" fmla="*/ 285750 h 390525"/>
                        <a:gd name="connsiteX7" fmla="*/ 285750 w 619136"/>
                        <a:gd name="connsiteY7" fmla="*/ 247650 h 390525"/>
                        <a:gd name="connsiteX8" fmla="*/ 361950 w 619136"/>
                        <a:gd name="connsiteY8" fmla="*/ 209550 h 390525"/>
                        <a:gd name="connsiteX9" fmla="*/ 476250 w 619136"/>
                        <a:gd name="connsiteY9" fmla="*/ 133350 h 390525"/>
                        <a:gd name="connsiteX10" fmla="*/ 533400 w 619136"/>
                        <a:gd name="connsiteY10" fmla="*/ 85725 h 390525"/>
                        <a:gd name="connsiteX11" fmla="*/ 561975 w 619136"/>
                        <a:gd name="connsiteY11" fmla="*/ 66675 h 390525"/>
                        <a:gd name="connsiteX12" fmla="*/ 619125 w 619136"/>
                        <a:gd name="connsiteY12"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9136" h="390525">
                          <a:moveTo>
                            <a:pt x="0" y="390525"/>
                          </a:moveTo>
                          <a:cubicBezTo>
                            <a:pt x="15875" y="384175"/>
                            <a:pt x="31405" y="376882"/>
                            <a:pt x="47625" y="371475"/>
                          </a:cubicBezTo>
                          <a:cubicBezTo>
                            <a:pt x="60044" y="367335"/>
                            <a:pt x="74359" y="368445"/>
                            <a:pt x="85725" y="361950"/>
                          </a:cubicBezTo>
                          <a:cubicBezTo>
                            <a:pt x="97421" y="355267"/>
                            <a:pt x="102525" y="339917"/>
                            <a:pt x="114300" y="333375"/>
                          </a:cubicBezTo>
                          <a:cubicBezTo>
                            <a:pt x="131853" y="323623"/>
                            <a:pt x="154742" y="325464"/>
                            <a:pt x="171450" y="314325"/>
                          </a:cubicBezTo>
                          <a:cubicBezTo>
                            <a:pt x="180975" y="307975"/>
                            <a:pt x="189786" y="300395"/>
                            <a:pt x="200025" y="295275"/>
                          </a:cubicBezTo>
                          <a:cubicBezTo>
                            <a:pt x="209005" y="290785"/>
                            <a:pt x="219823" y="290626"/>
                            <a:pt x="228600" y="285750"/>
                          </a:cubicBezTo>
                          <a:cubicBezTo>
                            <a:pt x="248614" y="274631"/>
                            <a:pt x="265272" y="257889"/>
                            <a:pt x="285750" y="247650"/>
                          </a:cubicBezTo>
                          <a:cubicBezTo>
                            <a:pt x="311150" y="234950"/>
                            <a:pt x="338321" y="225302"/>
                            <a:pt x="361950" y="209550"/>
                          </a:cubicBezTo>
                          <a:lnTo>
                            <a:pt x="476250" y="133350"/>
                          </a:lnTo>
                          <a:cubicBezTo>
                            <a:pt x="547196" y="86052"/>
                            <a:pt x="460061" y="146841"/>
                            <a:pt x="533400" y="85725"/>
                          </a:cubicBezTo>
                          <a:cubicBezTo>
                            <a:pt x="542194" y="78396"/>
                            <a:pt x="553419" y="74280"/>
                            <a:pt x="561975" y="66675"/>
                          </a:cubicBezTo>
                          <a:cubicBezTo>
                            <a:pt x="621370" y="13879"/>
                            <a:pt x="619125" y="35688"/>
                            <a:pt x="619125"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flipH="1">
                      <a:off x="3038486" y="4503189"/>
                      <a:ext cx="704839" cy="410642"/>
                    </a:xfrm>
                    <a:custGeom>
                      <a:avLst/>
                      <a:gdLst>
                        <a:gd name="connsiteX0" fmla="*/ 0 w 619136"/>
                        <a:gd name="connsiteY0" fmla="*/ 390525 h 390525"/>
                        <a:gd name="connsiteX1" fmla="*/ 47625 w 619136"/>
                        <a:gd name="connsiteY1" fmla="*/ 371475 h 390525"/>
                        <a:gd name="connsiteX2" fmla="*/ 85725 w 619136"/>
                        <a:gd name="connsiteY2" fmla="*/ 361950 h 390525"/>
                        <a:gd name="connsiteX3" fmla="*/ 114300 w 619136"/>
                        <a:gd name="connsiteY3" fmla="*/ 333375 h 390525"/>
                        <a:gd name="connsiteX4" fmla="*/ 171450 w 619136"/>
                        <a:gd name="connsiteY4" fmla="*/ 314325 h 390525"/>
                        <a:gd name="connsiteX5" fmla="*/ 200025 w 619136"/>
                        <a:gd name="connsiteY5" fmla="*/ 295275 h 390525"/>
                        <a:gd name="connsiteX6" fmla="*/ 228600 w 619136"/>
                        <a:gd name="connsiteY6" fmla="*/ 285750 h 390525"/>
                        <a:gd name="connsiteX7" fmla="*/ 285750 w 619136"/>
                        <a:gd name="connsiteY7" fmla="*/ 247650 h 390525"/>
                        <a:gd name="connsiteX8" fmla="*/ 361950 w 619136"/>
                        <a:gd name="connsiteY8" fmla="*/ 209550 h 390525"/>
                        <a:gd name="connsiteX9" fmla="*/ 476250 w 619136"/>
                        <a:gd name="connsiteY9" fmla="*/ 133350 h 390525"/>
                        <a:gd name="connsiteX10" fmla="*/ 533400 w 619136"/>
                        <a:gd name="connsiteY10" fmla="*/ 85725 h 390525"/>
                        <a:gd name="connsiteX11" fmla="*/ 561975 w 619136"/>
                        <a:gd name="connsiteY11" fmla="*/ 66675 h 390525"/>
                        <a:gd name="connsiteX12" fmla="*/ 619125 w 619136"/>
                        <a:gd name="connsiteY12"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9136" h="390525">
                          <a:moveTo>
                            <a:pt x="0" y="390525"/>
                          </a:moveTo>
                          <a:cubicBezTo>
                            <a:pt x="15875" y="384175"/>
                            <a:pt x="31405" y="376882"/>
                            <a:pt x="47625" y="371475"/>
                          </a:cubicBezTo>
                          <a:cubicBezTo>
                            <a:pt x="60044" y="367335"/>
                            <a:pt x="74359" y="368445"/>
                            <a:pt x="85725" y="361950"/>
                          </a:cubicBezTo>
                          <a:cubicBezTo>
                            <a:pt x="97421" y="355267"/>
                            <a:pt x="102525" y="339917"/>
                            <a:pt x="114300" y="333375"/>
                          </a:cubicBezTo>
                          <a:cubicBezTo>
                            <a:pt x="131853" y="323623"/>
                            <a:pt x="154742" y="325464"/>
                            <a:pt x="171450" y="314325"/>
                          </a:cubicBezTo>
                          <a:cubicBezTo>
                            <a:pt x="180975" y="307975"/>
                            <a:pt x="189786" y="300395"/>
                            <a:pt x="200025" y="295275"/>
                          </a:cubicBezTo>
                          <a:cubicBezTo>
                            <a:pt x="209005" y="290785"/>
                            <a:pt x="219823" y="290626"/>
                            <a:pt x="228600" y="285750"/>
                          </a:cubicBezTo>
                          <a:cubicBezTo>
                            <a:pt x="248614" y="274631"/>
                            <a:pt x="265272" y="257889"/>
                            <a:pt x="285750" y="247650"/>
                          </a:cubicBezTo>
                          <a:cubicBezTo>
                            <a:pt x="311150" y="234950"/>
                            <a:pt x="338321" y="225302"/>
                            <a:pt x="361950" y="209550"/>
                          </a:cubicBezTo>
                          <a:lnTo>
                            <a:pt x="476250" y="133350"/>
                          </a:lnTo>
                          <a:cubicBezTo>
                            <a:pt x="547196" y="86052"/>
                            <a:pt x="460061" y="146841"/>
                            <a:pt x="533400" y="85725"/>
                          </a:cubicBezTo>
                          <a:cubicBezTo>
                            <a:pt x="542194" y="78396"/>
                            <a:pt x="553419" y="74280"/>
                            <a:pt x="561975" y="66675"/>
                          </a:cubicBezTo>
                          <a:cubicBezTo>
                            <a:pt x="621370" y="13879"/>
                            <a:pt x="619125" y="35688"/>
                            <a:pt x="619125"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3" name="TextBox 72"/>
              <p:cNvSpPr txBox="1"/>
              <p:nvPr/>
            </p:nvSpPr>
            <p:spPr>
              <a:xfrm>
                <a:off x="6631486" y="4225866"/>
                <a:ext cx="317716" cy="369332"/>
              </a:xfrm>
              <a:prstGeom prst="rect">
                <a:avLst/>
              </a:prstGeom>
              <a:noFill/>
            </p:spPr>
            <p:txBody>
              <a:bodyPr wrap="none" rtlCol="0">
                <a:spAutoFit/>
              </a:bodyPr>
              <a:lstStyle/>
              <a:p>
                <a:r>
                  <a:rPr lang="en-US" dirty="0" smtClean="0"/>
                  <a:t>A</a:t>
                </a:r>
                <a:endParaRPr lang="en-US" dirty="0"/>
              </a:p>
            </p:txBody>
          </p:sp>
          <p:sp>
            <p:nvSpPr>
              <p:cNvPr id="74" name="TextBox 73"/>
              <p:cNvSpPr txBox="1"/>
              <p:nvPr/>
            </p:nvSpPr>
            <p:spPr>
              <a:xfrm>
                <a:off x="6884100" y="3647518"/>
                <a:ext cx="410690" cy="369332"/>
              </a:xfrm>
              <a:prstGeom prst="rect">
                <a:avLst/>
              </a:prstGeom>
              <a:noFill/>
            </p:spPr>
            <p:txBody>
              <a:bodyPr wrap="none" rtlCol="0">
                <a:spAutoFit/>
              </a:bodyPr>
              <a:lstStyle/>
              <a:p>
                <a:r>
                  <a:rPr lang="en-US" dirty="0" smtClean="0"/>
                  <a:t>U</a:t>
                </a:r>
                <a:r>
                  <a:rPr lang="en-US" baseline="-25000" dirty="0" smtClean="0"/>
                  <a:t>1</a:t>
                </a:r>
                <a:endParaRPr lang="en-US" baseline="-25000" dirty="0"/>
              </a:p>
            </p:txBody>
          </p:sp>
        </p:grpSp>
        <p:sp>
          <p:nvSpPr>
            <p:cNvPr id="71" name="TextBox 70"/>
            <p:cNvSpPr txBox="1"/>
            <p:nvPr/>
          </p:nvSpPr>
          <p:spPr>
            <a:xfrm>
              <a:off x="8385728" y="4314362"/>
              <a:ext cx="410690" cy="369332"/>
            </a:xfrm>
            <a:prstGeom prst="rect">
              <a:avLst/>
            </a:prstGeom>
            <a:noFill/>
          </p:spPr>
          <p:txBody>
            <a:bodyPr wrap="none" rtlCol="0">
              <a:spAutoFit/>
            </a:bodyPr>
            <a:lstStyle/>
            <a:p>
              <a:r>
                <a:rPr lang="en-US" dirty="0" smtClean="0"/>
                <a:t>U</a:t>
              </a:r>
              <a:r>
                <a:rPr lang="en-US" baseline="-25000" dirty="0" smtClean="0"/>
                <a:t>2</a:t>
              </a:r>
              <a:endParaRPr lang="en-US" baseline="-25000" dirty="0"/>
            </a:p>
          </p:txBody>
        </p:sp>
      </p:grpSp>
      <mc:AlternateContent xmlns:mc="http://schemas.openxmlformats.org/markup-compatibility/2006">
        <mc:Choice xmlns="" xmlns:a14="http://schemas.microsoft.com/office/drawing/2010/main" Requires="a14">
          <p:sp>
            <p:nvSpPr>
              <p:cNvPr id="87" name="TextBox 86"/>
              <p:cNvSpPr txBox="1"/>
              <p:nvPr/>
            </p:nvSpPr>
            <p:spPr>
              <a:xfrm>
                <a:off x="7130177" y="6204185"/>
                <a:ext cx="9887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oMath>
                  </m:oMathPara>
                </a14:m>
                <a:endParaRPr lang="en-US" dirty="0"/>
              </a:p>
            </p:txBody>
          </p:sp>
        </mc:Choice>
        <mc:Fallback>
          <p:sp>
            <p:nvSpPr>
              <p:cNvPr id="87" name="TextBox 86"/>
              <p:cNvSpPr txBox="1">
                <a:spLocks noRot="1" noChangeAspect="1" noMove="1" noResize="1" noEditPoints="1" noAdjustHandles="1" noChangeArrowheads="1" noChangeShapeType="1" noTextEdit="1"/>
              </p:cNvSpPr>
              <p:nvPr/>
            </p:nvSpPr>
            <p:spPr>
              <a:xfrm>
                <a:off x="7130177" y="6204185"/>
                <a:ext cx="988732" cy="369332"/>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 xmlns:p14="http://schemas.microsoft.com/office/powerpoint/2010/main" val="2475023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97469"/>
          </a:xfrm>
        </p:spPr>
        <p:txBody>
          <a:bodyPr rtlCol="0">
            <a:normAutofit/>
          </a:bodyPr>
          <a:lstStyle/>
          <a:p>
            <a:pPr>
              <a:defRPr/>
            </a:pPr>
            <a:r>
              <a:rPr lang="en-IN" b="1" dirty="0"/>
              <a:t>Direct and Indirect Semiconductors </a:t>
            </a:r>
            <a:endParaRPr lang="en-IN" dirty="0"/>
          </a:p>
        </p:txBody>
      </p:sp>
      <p:sp>
        <p:nvSpPr>
          <p:cNvPr id="3" name="Content Placeholder 2"/>
          <p:cNvSpPr>
            <a:spLocks noGrp="1"/>
          </p:cNvSpPr>
          <p:nvPr>
            <p:ph idx="1"/>
          </p:nvPr>
        </p:nvSpPr>
        <p:spPr>
          <a:xfrm>
            <a:off x="1463041" y="1240971"/>
            <a:ext cx="9888582" cy="5501142"/>
          </a:xfrm>
        </p:spPr>
        <p:txBody>
          <a:bodyPr rtlCol="0">
            <a:normAutofit fontScale="85000" lnSpcReduction="20000"/>
          </a:bodyPr>
          <a:lstStyle/>
          <a:p>
            <a:pPr algn="just">
              <a:defRPr/>
            </a:pPr>
            <a:r>
              <a:rPr lang="en-IN" b="1" dirty="0" smtClean="0"/>
              <a:t>In </a:t>
            </a:r>
            <a:r>
              <a:rPr lang="en-IN" b="1" dirty="0"/>
              <a:t>a direct semiconductor such as </a:t>
            </a:r>
            <a:r>
              <a:rPr lang="en-IN" b="1" dirty="0" err="1"/>
              <a:t>GaAs</a:t>
            </a:r>
            <a:r>
              <a:rPr lang="en-IN" b="1" dirty="0"/>
              <a:t>, an </a:t>
            </a:r>
            <a:r>
              <a:rPr lang="en-IN" b="1" dirty="0" smtClean="0"/>
              <a:t>electron </a:t>
            </a:r>
            <a:r>
              <a:rPr lang="en-IN" b="1" dirty="0"/>
              <a:t>in the conduction band can </a:t>
            </a:r>
            <a:r>
              <a:rPr lang="en-IN" b="1" dirty="0" smtClean="0"/>
              <a:t>fall  </a:t>
            </a:r>
            <a:r>
              <a:rPr lang="en-IN" b="1" dirty="0"/>
              <a:t>to an empty state in the valence band, giving off the energy </a:t>
            </a:r>
            <a:r>
              <a:rPr lang="en-IN" b="1" dirty="0" smtClean="0"/>
              <a:t>differ­ence  </a:t>
            </a:r>
            <a:r>
              <a:rPr lang="en-IN" b="1" dirty="0" err="1" smtClean="0"/>
              <a:t>E</a:t>
            </a:r>
            <a:r>
              <a:rPr lang="en-IN" b="1" baseline="-25000" dirty="0" err="1" smtClean="0"/>
              <a:t>g</a:t>
            </a:r>
            <a:r>
              <a:rPr lang="en-IN" b="1" baseline="-25000" dirty="0" smtClean="0"/>
              <a:t> </a:t>
            </a:r>
            <a:r>
              <a:rPr lang="en-IN" b="1" dirty="0" smtClean="0"/>
              <a:t> </a:t>
            </a:r>
            <a:r>
              <a:rPr lang="en-IN" b="1" dirty="0"/>
              <a:t>as a photon of light.</a:t>
            </a:r>
            <a:r>
              <a:rPr lang="en-IN" dirty="0"/>
              <a:t> </a:t>
            </a:r>
            <a:endParaRPr lang="en-IN" dirty="0" smtClean="0"/>
          </a:p>
          <a:p>
            <a:pPr algn="just">
              <a:defRPr/>
            </a:pPr>
            <a:r>
              <a:rPr lang="en-IN" dirty="0" smtClean="0"/>
              <a:t>On </a:t>
            </a:r>
            <a:r>
              <a:rPr lang="en-IN" dirty="0"/>
              <a:t>the other hand, </a:t>
            </a:r>
            <a:r>
              <a:rPr lang="en-IN" b="1" dirty="0"/>
              <a:t>an electron in the </a:t>
            </a:r>
            <a:r>
              <a:rPr lang="en-IN" b="1" dirty="0" smtClean="0"/>
              <a:t>conduc­tion </a:t>
            </a:r>
            <a:r>
              <a:rPr lang="en-IN" b="1" dirty="0"/>
              <a:t>band </a:t>
            </a:r>
            <a:r>
              <a:rPr lang="en-IN" b="1" dirty="0" smtClean="0"/>
              <a:t>minimum </a:t>
            </a:r>
            <a:r>
              <a:rPr lang="en-IN" b="1" dirty="0"/>
              <a:t>of an indirect semiconductor such as Si cannot fall </a:t>
            </a:r>
            <a:r>
              <a:rPr lang="en-IN" b="1" dirty="0" smtClean="0"/>
              <a:t>directly  </a:t>
            </a:r>
            <a:r>
              <a:rPr lang="en-IN" b="1" dirty="0"/>
              <a:t>to the valence band maximum but must undergo a momentum change as well as changing its energy.</a:t>
            </a:r>
            <a:r>
              <a:rPr lang="en-IN" dirty="0"/>
              <a:t> </a:t>
            </a:r>
            <a:endParaRPr lang="en-IN" dirty="0" smtClean="0"/>
          </a:p>
          <a:p>
            <a:pPr algn="just">
              <a:defRPr/>
            </a:pPr>
            <a:r>
              <a:rPr lang="en-IN" dirty="0" smtClean="0"/>
              <a:t>For </a:t>
            </a:r>
            <a:r>
              <a:rPr lang="en-IN" dirty="0"/>
              <a:t>example</a:t>
            </a:r>
            <a:r>
              <a:rPr lang="en-IN" dirty="0" smtClean="0"/>
              <a:t>,  </a:t>
            </a:r>
            <a:r>
              <a:rPr lang="en-IN" dirty="0"/>
              <a:t>it may go through some defect </a:t>
            </a:r>
            <a:r>
              <a:rPr lang="en-IN" dirty="0" smtClean="0"/>
              <a:t>state  (E</a:t>
            </a:r>
            <a:r>
              <a:rPr lang="en-IN" baseline="-25000" dirty="0" smtClean="0"/>
              <a:t>t</a:t>
            </a:r>
            <a:r>
              <a:rPr lang="en-IN" dirty="0" smtClean="0"/>
              <a:t>) </a:t>
            </a:r>
            <a:r>
              <a:rPr lang="en-IN" dirty="0"/>
              <a:t>within the band gap. </a:t>
            </a:r>
            <a:endParaRPr lang="en-IN" dirty="0" smtClean="0"/>
          </a:p>
          <a:p>
            <a:pPr algn="just">
              <a:defRPr/>
            </a:pPr>
            <a:r>
              <a:rPr lang="en-IN" b="1" dirty="0" smtClean="0"/>
              <a:t>In </a:t>
            </a:r>
            <a:r>
              <a:rPr lang="en-IN" b="1" dirty="0"/>
              <a:t>an indirect transition which involves a change in k, part of the energy is generally given up as heat to the lattice rather than as an emitted photon.</a:t>
            </a:r>
            <a:r>
              <a:rPr lang="en-IN" dirty="0"/>
              <a:t> </a:t>
            </a:r>
            <a:endParaRPr lang="en-IN" dirty="0" smtClean="0"/>
          </a:p>
          <a:p>
            <a:pPr algn="just">
              <a:defRPr/>
            </a:pPr>
            <a:r>
              <a:rPr lang="en-IN" dirty="0" smtClean="0"/>
              <a:t>This </a:t>
            </a:r>
            <a:r>
              <a:rPr lang="en-IN" dirty="0"/>
              <a:t>difference between direct and indirect band </a:t>
            </a:r>
            <a:r>
              <a:rPr lang="en-IN" dirty="0" smtClean="0"/>
              <a:t>struc­tures </a:t>
            </a:r>
            <a:r>
              <a:rPr lang="en-IN" dirty="0"/>
              <a:t>is very </a:t>
            </a:r>
            <a:r>
              <a:rPr lang="en-IN" dirty="0" smtClean="0"/>
              <a:t>important for </a:t>
            </a:r>
            <a:r>
              <a:rPr lang="en-IN" dirty="0"/>
              <a:t>deciding which semiconductors can be used in </a:t>
            </a:r>
            <a:r>
              <a:rPr lang="en-IN" dirty="0" smtClean="0"/>
              <a:t>de­vices </a:t>
            </a:r>
            <a:r>
              <a:rPr lang="en-IN" dirty="0"/>
              <a:t>requiring light output.</a:t>
            </a:r>
          </a:p>
          <a:p>
            <a:pPr algn="just">
              <a:defRPr/>
            </a:pPr>
            <a:r>
              <a:rPr lang="en-IN" dirty="0" smtClean="0"/>
              <a:t>For </a:t>
            </a:r>
            <a:r>
              <a:rPr lang="en-IN" dirty="0"/>
              <a:t>example, </a:t>
            </a:r>
            <a:r>
              <a:rPr lang="en-IN" b="1" dirty="0">
                <a:solidFill>
                  <a:srgbClr val="FF0000"/>
                </a:solidFill>
              </a:rPr>
              <a:t>semiconductor light emitters and lasers </a:t>
            </a:r>
            <a:r>
              <a:rPr lang="en-IN" b="1" dirty="0" smtClean="0">
                <a:solidFill>
                  <a:srgbClr val="FF0000"/>
                </a:solidFill>
              </a:rPr>
              <a:t>generally </a:t>
            </a:r>
            <a:r>
              <a:rPr lang="en-IN" b="1" dirty="0">
                <a:solidFill>
                  <a:srgbClr val="FF0000"/>
                </a:solidFill>
              </a:rPr>
              <a:t>must be made of materials capable of direct band-to-band </a:t>
            </a:r>
            <a:r>
              <a:rPr lang="en-IN" b="1" dirty="0" smtClean="0">
                <a:solidFill>
                  <a:srgbClr val="FF0000"/>
                </a:solidFill>
              </a:rPr>
              <a:t>transitions </a:t>
            </a:r>
            <a:endParaRPr lang="en-IN" b="1" dirty="0">
              <a:solidFill>
                <a:srgbClr val="FF0000"/>
              </a:solidFill>
            </a:endParaRPr>
          </a:p>
          <a:p>
            <a:pPr algn="just">
              <a:defRPr/>
            </a:pPr>
            <a:r>
              <a:rPr lang="en-IN" b="1" dirty="0">
                <a:solidFill>
                  <a:srgbClr val="FF0000"/>
                </a:solidFill>
              </a:rPr>
              <a:t> or of indirect materials with vertical transitions between defect states. </a:t>
            </a:r>
          </a:p>
        </p:txBody>
      </p:sp>
    </p:spTree>
    <p:extLst>
      <p:ext uri="{BB962C8B-B14F-4D97-AF65-F5344CB8AC3E}">
        <p14:creationId xmlns="" xmlns:p14="http://schemas.microsoft.com/office/powerpoint/2010/main" val="39405017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MCQs</a:t>
            </a:r>
            <a:endParaRPr lang="en-US" dirty="0"/>
          </a:p>
        </p:txBody>
      </p:sp>
      <p:sp>
        <p:nvSpPr>
          <p:cNvPr id="3" name="Content Placeholder 2"/>
          <p:cNvSpPr>
            <a:spLocks noGrp="1"/>
          </p:cNvSpPr>
          <p:nvPr>
            <p:ph idx="1"/>
          </p:nvPr>
        </p:nvSpPr>
        <p:spPr/>
        <p:txBody>
          <a:bodyPr/>
          <a:lstStyle/>
          <a:p>
            <a:r>
              <a:rPr lang="en-US" dirty="0" smtClean="0">
                <a:hlinkClick r:id="rId2"/>
              </a:rPr>
              <a:t>https://</a:t>
            </a:r>
            <a:r>
              <a:rPr lang="en-US" dirty="0" smtClean="0">
                <a:hlinkClick r:id="rId2"/>
              </a:rPr>
              <a:t>nptel.ac.in/content/storage2/courses/112108150/pdf/MCQs/MCQ_m14.pdf</a:t>
            </a:r>
            <a:endParaRPr lang="en-US" dirty="0" smtClean="0"/>
          </a:p>
          <a:p>
            <a:endParaRPr lang="en-US" dirty="0" smtClean="0"/>
          </a:p>
          <a:p>
            <a:r>
              <a:rPr lang="en-US" dirty="0" smtClean="0"/>
              <a:t>https://www.sanfoundry.com/engineering-physics-questions-answers-freeing-electron-theory/</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820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Band Theory of Solids</a:t>
            </a:r>
            <a:endParaRPr lang="en-US" sz="3600" b="1" dirty="0"/>
          </a:p>
        </p:txBody>
      </p:sp>
      <p:grpSp>
        <p:nvGrpSpPr>
          <p:cNvPr id="5" name="Group 4"/>
          <p:cNvGrpSpPr/>
          <p:nvPr/>
        </p:nvGrpSpPr>
        <p:grpSpPr>
          <a:xfrm>
            <a:off x="1451485" y="782372"/>
            <a:ext cx="2947230" cy="790076"/>
            <a:chOff x="1426115" y="3807835"/>
            <a:chExt cx="2947230" cy="790076"/>
          </a:xfrm>
        </p:grpSpPr>
        <p:grpSp>
          <p:nvGrpSpPr>
            <p:cNvPr id="6" name="Group 5"/>
            <p:cNvGrpSpPr/>
            <p:nvPr/>
          </p:nvGrpSpPr>
          <p:grpSpPr>
            <a:xfrm>
              <a:off x="1426115" y="3807835"/>
              <a:ext cx="2947230" cy="418033"/>
              <a:chOff x="2224399" y="3694072"/>
              <a:chExt cx="2947230" cy="418033"/>
            </a:xfrm>
          </p:grpSpPr>
          <p:grpSp>
            <p:nvGrpSpPr>
              <p:cNvPr id="9" name="Group 8"/>
              <p:cNvGrpSpPr/>
              <p:nvPr/>
            </p:nvGrpSpPr>
            <p:grpSpPr>
              <a:xfrm>
                <a:off x="2224399" y="3694073"/>
                <a:ext cx="1991170" cy="418032"/>
                <a:chOff x="2033899" y="4495800"/>
                <a:chExt cx="1991170" cy="418032"/>
              </a:xfrm>
            </p:grpSpPr>
            <p:cxnSp>
              <p:nvCxnSpPr>
                <p:cNvPr id="16" name="Straight Connector 15"/>
                <p:cNvCxnSpPr/>
                <p:nvPr/>
              </p:nvCxnSpPr>
              <p:spPr>
                <a:xfrm>
                  <a:off x="2033899" y="4913832"/>
                  <a:ext cx="199117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2929471" y="4723332"/>
                  <a:ext cx="200025"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315642" y="4495800"/>
                  <a:ext cx="1427683" cy="418031"/>
                  <a:chOff x="2315642" y="4495800"/>
                  <a:chExt cx="1427683" cy="418031"/>
                </a:xfrm>
              </p:grpSpPr>
              <p:sp>
                <p:nvSpPr>
                  <p:cNvPr id="19" name="Freeform 18"/>
                  <p:cNvSpPr/>
                  <p:nvPr/>
                </p:nvSpPr>
                <p:spPr>
                  <a:xfrm>
                    <a:off x="2315642" y="4495800"/>
                    <a:ext cx="722844" cy="418031"/>
                  </a:xfrm>
                  <a:custGeom>
                    <a:avLst/>
                    <a:gdLst>
                      <a:gd name="connsiteX0" fmla="*/ 0 w 619136"/>
                      <a:gd name="connsiteY0" fmla="*/ 390525 h 390525"/>
                      <a:gd name="connsiteX1" fmla="*/ 47625 w 619136"/>
                      <a:gd name="connsiteY1" fmla="*/ 371475 h 390525"/>
                      <a:gd name="connsiteX2" fmla="*/ 85725 w 619136"/>
                      <a:gd name="connsiteY2" fmla="*/ 361950 h 390525"/>
                      <a:gd name="connsiteX3" fmla="*/ 114300 w 619136"/>
                      <a:gd name="connsiteY3" fmla="*/ 333375 h 390525"/>
                      <a:gd name="connsiteX4" fmla="*/ 171450 w 619136"/>
                      <a:gd name="connsiteY4" fmla="*/ 314325 h 390525"/>
                      <a:gd name="connsiteX5" fmla="*/ 200025 w 619136"/>
                      <a:gd name="connsiteY5" fmla="*/ 295275 h 390525"/>
                      <a:gd name="connsiteX6" fmla="*/ 228600 w 619136"/>
                      <a:gd name="connsiteY6" fmla="*/ 285750 h 390525"/>
                      <a:gd name="connsiteX7" fmla="*/ 285750 w 619136"/>
                      <a:gd name="connsiteY7" fmla="*/ 247650 h 390525"/>
                      <a:gd name="connsiteX8" fmla="*/ 361950 w 619136"/>
                      <a:gd name="connsiteY8" fmla="*/ 209550 h 390525"/>
                      <a:gd name="connsiteX9" fmla="*/ 476250 w 619136"/>
                      <a:gd name="connsiteY9" fmla="*/ 133350 h 390525"/>
                      <a:gd name="connsiteX10" fmla="*/ 533400 w 619136"/>
                      <a:gd name="connsiteY10" fmla="*/ 85725 h 390525"/>
                      <a:gd name="connsiteX11" fmla="*/ 561975 w 619136"/>
                      <a:gd name="connsiteY11" fmla="*/ 66675 h 390525"/>
                      <a:gd name="connsiteX12" fmla="*/ 619125 w 619136"/>
                      <a:gd name="connsiteY12"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9136" h="390525">
                        <a:moveTo>
                          <a:pt x="0" y="390525"/>
                        </a:moveTo>
                        <a:cubicBezTo>
                          <a:pt x="15875" y="384175"/>
                          <a:pt x="31405" y="376882"/>
                          <a:pt x="47625" y="371475"/>
                        </a:cubicBezTo>
                        <a:cubicBezTo>
                          <a:pt x="60044" y="367335"/>
                          <a:pt x="74359" y="368445"/>
                          <a:pt x="85725" y="361950"/>
                        </a:cubicBezTo>
                        <a:cubicBezTo>
                          <a:pt x="97421" y="355267"/>
                          <a:pt x="102525" y="339917"/>
                          <a:pt x="114300" y="333375"/>
                        </a:cubicBezTo>
                        <a:cubicBezTo>
                          <a:pt x="131853" y="323623"/>
                          <a:pt x="154742" y="325464"/>
                          <a:pt x="171450" y="314325"/>
                        </a:cubicBezTo>
                        <a:cubicBezTo>
                          <a:pt x="180975" y="307975"/>
                          <a:pt x="189786" y="300395"/>
                          <a:pt x="200025" y="295275"/>
                        </a:cubicBezTo>
                        <a:cubicBezTo>
                          <a:pt x="209005" y="290785"/>
                          <a:pt x="219823" y="290626"/>
                          <a:pt x="228600" y="285750"/>
                        </a:cubicBezTo>
                        <a:cubicBezTo>
                          <a:pt x="248614" y="274631"/>
                          <a:pt x="265272" y="257889"/>
                          <a:pt x="285750" y="247650"/>
                        </a:cubicBezTo>
                        <a:cubicBezTo>
                          <a:pt x="311150" y="234950"/>
                          <a:pt x="338321" y="225302"/>
                          <a:pt x="361950" y="209550"/>
                        </a:cubicBezTo>
                        <a:lnTo>
                          <a:pt x="476250" y="133350"/>
                        </a:lnTo>
                        <a:cubicBezTo>
                          <a:pt x="547196" y="86052"/>
                          <a:pt x="460061" y="146841"/>
                          <a:pt x="533400" y="85725"/>
                        </a:cubicBezTo>
                        <a:cubicBezTo>
                          <a:pt x="542194" y="78396"/>
                          <a:pt x="553419" y="74280"/>
                          <a:pt x="561975" y="66675"/>
                        </a:cubicBezTo>
                        <a:cubicBezTo>
                          <a:pt x="621370" y="13879"/>
                          <a:pt x="619125" y="35688"/>
                          <a:pt x="619125"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flipH="1">
                    <a:off x="3038486" y="4503189"/>
                    <a:ext cx="704839" cy="410642"/>
                  </a:xfrm>
                  <a:custGeom>
                    <a:avLst/>
                    <a:gdLst>
                      <a:gd name="connsiteX0" fmla="*/ 0 w 619136"/>
                      <a:gd name="connsiteY0" fmla="*/ 390525 h 390525"/>
                      <a:gd name="connsiteX1" fmla="*/ 47625 w 619136"/>
                      <a:gd name="connsiteY1" fmla="*/ 371475 h 390525"/>
                      <a:gd name="connsiteX2" fmla="*/ 85725 w 619136"/>
                      <a:gd name="connsiteY2" fmla="*/ 361950 h 390525"/>
                      <a:gd name="connsiteX3" fmla="*/ 114300 w 619136"/>
                      <a:gd name="connsiteY3" fmla="*/ 333375 h 390525"/>
                      <a:gd name="connsiteX4" fmla="*/ 171450 w 619136"/>
                      <a:gd name="connsiteY4" fmla="*/ 314325 h 390525"/>
                      <a:gd name="connsiteX5" fmla="*/ 200025 w 619136"/>
                      <a:gd name="connsiteY5" fmla="*/ 295275 h 390525"/>
                      <a:gd name="connsiteX6" fmla="*/ 228600 w 619136"/>
                      <a:gd name="connsiteY6" fmla="*/ 285750 h 390525"/>
                      <a:gd name="connsiteX7" fmla="*/ 285750 w 619136"/>
                      <a:gd name="connsiteY7" fmla="*/ 247650 h 390525"/>
                      <a:gd name="connsiteX8" fmla="*/ 361950 w 619136"/>
                      <a:gd name="connsiteY8" fmla="*/ 209550 h 390525"/>
                      <a:gd name="connsiteX9" fmla="*/ 476250 w 619136"/>
                      <a:gd name="connsiteY9" fmla="*/ 133350 h 390525"/>
                      <a:gd name="connsiteX10" fmla="*/ 533400 w 619136"/>
                      <a:gd name="connsiteY10" fmla="*/ 85725 h 390525"/>
                      <a:gd name="connsiteX11" fmla="*/ 561975 w 619136"/>
                      <a:gd name="connsiteY11" fmla="*/ 66675 h 390525"/>
                      <a:gd name="connsiteX12" fmla="*/ 619125 w 619136"/>
                      <a:gd name="connsiteY12"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9136" h="390525">
                        <a:moveTo>
                          <a:pt x="0" y="390525"/>
                        </a:moveTo>
                        <a:cubicBezTo>
                          <a:pt x="15875" y="384175"/>
                          <a:pt x="31405" y="376882"/>
                          <a:pt x="47625" y="371475"/>
                        </a:cubicBezTo>
                        <a:cubicBezTo>
                          <a:pt x="60044" y="367335"/>
                          <a:pt x="74359" y="368445"/>
                          <a:pt x="85725" y="361950"/>
                        </a:cubicBezTo>
                        <a:cubicBezTo>
                          <a:pt x="97421" y="355267"/>
                          <a:pt x="102525" y="339917"/>
                          <a:pt x="114300" y="333375"/>
                        </a:cubicBezTo>
                        <a:cubicBezTo>
                          <a:pt x="131853" y="323623"/>
                          <a:pt x="154742" y="325464"/>
                          <a:pt x="171450" y="314325"/>
                        </a:cubicBezTo>
                        <a:cubicBezTo>
                          <a:pt x="180975" y="307975"/>
                          <a:pt x="189786" y="300395"/>
                          <a:pt x="200025" y="295275"/>
                        </a:cubicBezTo>
                        <a:cubicBezTo>
                          <a:pt x="209005" y="290785"/>
                          <a:pt x="219823" y="290626"/>
                          <a:pt x="228600" y="285750"/>
                        </a:cubicBezTo>
                        <a:cubicBezTo>
                          <a:pt x="248614" y="274631"/>
                          <a:pt x="265272" y="257889"/>
                          <a:pt x="285750" y="247650"/>
                        </a:cubicBezTo>
                        <a:cubicBezTo>
                          <a:pt x="311150" y="234950"/>
                          <a:pt x="338321" y="225302"/>
                          <a:pt x="361950" y="209550"/>
                        </a:cubicBezTo>
                        <a:lnTo>
                          <a:pt x="476250" y="133350"/>
                        </a:lnTo>
                        <a:cubicBezTo>
                          <a:pt x="547196" y="86052"/>
                          <a:pt x="460061" y="146841"/>
                          <a:pt x="533400" y="85725"/>
                        </a:cubicBezTo>
                        <a:cubicBezTo>
                          <a:pt x="542194" y="78396"/>
                          <a:pt x="553419" y="74280"/>
                          <a:pt x="561975" y="66675"/>
                        </a:cubicBezTo>
                        <a:cubicBezTo>
                          <a:pt x="621370" y="13879"/>
                          <a:pt x="619125" y="35688"/>
                          <a:pt x="619125"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9"/>
              <p:cNvGrpSpPr/>
              <p:nvPr/>
            </p:nvGrpSpPr>
            <p:grpSpPr>
              <a:xfrm>
                <a:off x="3180459" y="3694072"/>
                <a:ext cx="1991170" cy="418032"/>
                <a:chOff x="1271899" y="4495800"/>
                <a:chExt cx="1991170" cy="418032"/>
              </a:xfrm>
            </p:grpSpPr>
            <p:cxnSp>
              <p:nvCxnSpPr>
                <p:cNvPr id="11" name="Straight Connector 10"/>
                <p:cNvCxnSpPr/>
                <p:nvPr/>
              </p:nvCxnSpPr>
              <p:spPr>
                <a:xfrm>
                  <a:off x="1271899" y="4913832"/>
                  <a:ext cx="199117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091271" y="4723332"/>
                  <a:ext cx="200025"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1467917" y="4495800"/>
                  <a:ext cx="1427683" cy="418031"/>
                  <a:chOff x="1467917" y="4495800"/>
                  <a:chExt cx="1427683" cy="418031"/>
                </a:xfrm>
              </p:grpSpPr>
              <p:sp>
                <p:nvSpPr>
                  <p:cNvPr id="14" name="Freeform 13"/>
                  <p:cNvSpPr/>
                  <p:nvPr/>
                </p:nvSpPr>
                <p:spPr>
                  <a:xfrm>
                    <a:off x="1467917" y="4495800"/>
                    <a:ext cx="722844" cy="418031"/>
                  </a:xfrm>
                  <a:custGeom>
                    <a:avLst/>
                    <a:gdLst>
                      <a:gd name="connsiteX0" fmla="*/ 0 w 619136"/>
                      <a:gd name="connsiteY0" fmla="*/ 390525 h 390525"/>
                      <a:gd name="connsiteX1" fmla="*/ 47625 w 619136"/>
                      <a:gd name="connsiteY1" fmla="*/ 371475 h 390525"/>
                      <a:gd name="connsiteX2" fmla="*/ 85725 w 619136"/>
                      <a:gd name="connsiteY2" fmla="*/ 361950 h 390525"/>
                      <a:gd name="connsiteX3" fmla="*/ 114300 w 619136"/>
                      <a:gd name="connsiteY3" fmla="*/ 333375 h 390525"/>
                      <a:gd name="connsiteX4" fmla="*/ 171450 w 619136"/>
                      <a:gd name="connsiteY4" fmla="*/ 314325 h 390525"/>
                      <a:gd name="connsiteX5" fmla="*/ 200025 w 619136"/>
                      <a:gd name="connsiteY5" fmla="*/ 295275 h 390525"/>
                      <a:gd name="connsiteX6" fmla="*/ 228600 w 619136"/>
                      <a:gd name="connsiteY6" fmla="*/ 285750 h 390525"/>
                      <a:gd name="connsiteX7" fmla="*/ 285750 w 619136"/>
                      <a:gd name="connsiteY7" fmla="*/ 247650 h 390525"/>
                      <a:gd name="connsiteX8" fmla="*/ 361950 w 619136"/>
                      <a:gd name="connsiteY8" fmla="*/ 209550 h 390525"/>
                      <a:gd name="connsiteX9" fmla="*/ 476250 w 619136"/>
                      <a:gd name="connsiteY9" fmla="*/ 133350 h 390525"/>
                      <a:gd name="connsiteX10" fmla="*/ 533400 w 619136"/>
                      <a:gd name="connsiteY10" fmla="*/ 85725 h 390525"/>
                      <a:gd name="connsiteX11" fmla="*/ 561975 w 619136"/>
                      <a:gd name="connsiteY11" fmla="*/ 66675 h 390525"/>
                      <a:gd name="connsiteX12" fmla="*/ 619125 w 619136"/>
                      <a:gd name="connsiteY12"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9136" h="390525">
                        <a:moveTo>
                          <a:pt x="0" y="390525"/>
                        </a:moveTo>
                        <a:cubicBezTo>
                          <a:pt x="15875" y="384175"/>
                          <a:pt x="31405" y="376882"/>
                          <a:pt x="47625" y="371475"/>
                        </a:cubicBezTo>
                        <a:cubicBezTo>
                          <a:pt x="60044" y="367335"/>
                          <a:pt x="74359" y="368445"/>
                          <a:pt x="85725" y="361950"/>
                        </a:cubicBezTo>
                        <a:cubicBezTo>
                          <a:pt x="97421" y="355267"/>
                          <a:pt x="102525" y="339917"/>
                          <a:pt x="114300" y="333375"/>
                        </a:cubicBezTo>
                        <a:cubicBezTo>
                          <a:pt x="131853" y="323623"/>
                          <a:pt x="154742" y="325464"/>
                          <a:pt x="171450" y="314325"/>
                        </a:cubicBezTo>
                        <a:cubicBezTo>
                          <a:pt x="180975" y="307975"/>
                          <a:pt x="189786" y="300395"/>
                          <a:pt x="200025" y="295275"/>
                        </a:cubicBezTo>
                        <a:cubicBezTo>
                          <a:pt x="209005" y="290785"/>
                          <a:pt x="219823" y="290626"/>
                          <a:pt x="228600" y="285750"/>
                        </a:cubicBezTo>
                        <a:cubicBezTo>
                          <a:pt x="248614" y="274631"/>
                          <a:pt x="265272" y="257889"/>
                          <a:pt x="285750" y="247650"/>
                        </a:cubicBezTo>
                        <a:cubicBezTo>
                          <a:pt x="311150" y="234950"/>
                          <a:pt x="338321" y="225302"/>
                          <a:pt x="361950" y="209550"/>
                        </a:cubicBezTo>
                        <a:lnTo>
                          <a:pt x="476250" y="133350"/>
                        </a:lnTo>
                        <a:cubicBezTo>
                          <a:pt x="547196" y="86052"/>
                          <a:pt x="460061" y="146841"/>
                          <a:pt x="533400" y="85725"/>
                        </a:cubicBezTo>
                        <a:cubicBezTo>
                          <a:pt x="542194" y="78396"/>
                          <a:pt x="553419" y="74280"/>
                          <a:pt x="561975" y="66675"/>
                        </a:cubicBezTo>
                        <a:cubicBezTo>
                          <a:pt x="621370" y="13879"/>
                          <a:pt x="619125" y="35688"/>
                          <a:pt x="619125"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flipH="1">
                    <a:off x="2190761" y="4503189"/>
                    <a:ext cx="704839" cy="410642"/>
                  </a:xfrm>
                  <a:custGeom>
                    <a:avLst/>
                    <a:gdLst>
                      <a:gd name="connsiteX0" fmla="*/ 0 w 619136"/>
                      <a:gd name="connsiteY0" fmla="*/ 390525 h 390525"/>
                      <a:gd name="connsiteX1" fmla="*/ 47625 w 619136"/>
                      <a:gd name="connsiteY1" fmla="*/ 371475 h 390525"/>
                      <a:gd name="connsiteX2" fmla="*/ 85725 w 619136"/>
                      <a:gd name="connsiteY2" fmla="*/ 361950 h 390525"/>
                      <a:gd name="connsiteX3" fmla="*/ 114300 w 619136"/>
                      <a:gd name="connsiteY3" fmla="*/ 333375 h 390525"/>
                      <a:gd name="connsiteX4" fmla="*/ 171450 w 619136"/>
                      <a:gd name="connsiteY4" fmla="*/ 314325 h 390525"/>
                      <a:gd name="connsiteX5" fmla="*/ 200025 w 619136"/>
                      <a:gd name="connsiteY5" fmla="*/ 295275 h 390525"/>
                      <a:gd name="connsiteX6" fmla="*/ 228600 w 619136"/>
                      <a:gd name="connsiteY6" fmla="*/ 285750 h 390525"/>
                      <a:gd name="connsiteX7" fmla="*/ 285750 w 619136"/>
                      <a:gd name="connsiteY7" fmla="*/ 247650 h 390525"/>
                      <a:gd name="connsiteX8" fmla="*/ 361950 w 619136"/>
                      <a:gd name="connsiteY8" fmla="*/ 209550 h 390525"/>
                      <a:gd name="connsiteX9" fmla="*/ 476250 w 619136"/>
                      <a:gd name="connsiteY9" fmla="*/ 133350 h 390525"/>
                      <a:gd name="connsiteX10" fmla="*/ 533400 w 619136"/>
                      <a:gd name="connsiteY10" fmla="*/ 85725 h 390525"/>
                      <a:gd name="connsiteX11" fmla="*/ 561975 w 619136"/>
                      <a:gd name="connsiteY11" fmla="*/ 66675 h 390525"/>
                      <a:gd name="connsiteX12" fmla="*/ 619125 w 619136"/>
                      <a:gd name="connsiteY12"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9136" h="390525">
                        <a:moveTo>
                          <a:pt x="0" y="390525"/>
                        </a:moveTo>
                        <a:cubicBezTo>
                          <a:pt x="15875" y="384175"/>
                          <a:pt x="31405" y="376882"/>
                          <a:pt x="47625" y="371475"/>
                        </a:cubicBezTo>
                        <a:cubicBezTo>
                          <a:pt x="60044" y="367335"/>
                          <a:pt x="74359" y="368445"/>
                          <a:pt x="85725" y="361950"/>
                        </a:cubicBezTo>
                        <a:cubicBezTo>
                          <a:pt x="97421" y="355267"/>
                          <a:pt x="102525" y="339917"/>
                          <a:pt x="114300" y="333375"/>
                        </a:cubicBezTo>
                        <a:cubicBezTo>
                          <a:pt x="131853" y="323623"/>
                          <a:pt x="154742" y="325464"/>
                          <a:pt x="171450" y="314325"/>
                        </a:cubicBezTo>
                        <a:cubicBezTo>
                          <a:pt x="180975" y="307975"/>
                          <a:pt x="189786" y="300395"/>
                          <a:pt x="200025" y="295275"/>
                        </a:cubicBezTo>
                        <a:cubicBezTo>
                          <a:pt x="209005" y="290785"/>
                          <a:pt x="219823" y="290626"/>
                          <a:pt x="228600" y="285750"/>
                        </a:cubicBezTo>
                        <a:cubicBezTo>
                          <a:pt x="248614" y="274631"/>
                          <a:pt x="265272" y="257889"/>
                          <a:pt x="285750" y="247650"/>
                        </a:cubicBezTo>
                        <a:cubicBezTo>
                          <a:pt x="311150" y="234950"/>
                          <a:pt x="338321" y="225302"/>
                          <a:pt x="361950" y="209550"/>
                        </a:cubicBezTo>
                        <a:lnTo>
                          <a:pt x="476250" y="133350"/>
                        </a:lnTo>
                        <a:cubicBezTo>
                          <a:pt x="547196" y="86052"/>
                          <a:pt x="460061" y="146841"/>
                          <a:pt x="533400" y="85725"/>
                        </a:cubicBezTo>
                        <a:cubicBezTo>
                          <a:pt x="542194" y="78396"/>
                          <a:pt x="553419" y="74280"/>
                          <a:pt x="561975" y="66675"/>
                        </a:cubicBezTo>
                        <a:cubicBezTo>
                          <a:pt x="621370" y="13879"/>
                          <a:pt x="619125" y="35688"/>
                          <a:pt x="619125"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 name="TextBox 6"/>
            <p:cNvSpPr txBox="1"/>
            <p:nvPr/>
          </p:nvSpPr>
          <p:spPr>
            <a:xfrm>
              <a:off x="2264700" y="4228579"/>
              <a:ext cx="317716" cy="369332"/>
            </a:xfrm>
            <a:prstGeom prst="rect">
              <a:avLst/>
            </a:prstGeom>
            <a:noFill/>
          </p:spPr>
          <p:txBody>
            <a:bodyPr wrap="none" rtlCol="0">
              <a:spAutoFit/>
            </a:bodyPr>
            <a:lstStyle/>
            <a:p>
              <a:r>
                <a:rPr lang="en-US" dirty="0" smtClean="0"/>
                <a:t>A</a:t>
              </a:r>
              <a:endParaRPr lang="en-US" dirty="0"/>
            </a:p>
          </p:txBody>
        </p:sp>
        <p:sp>
          <p:nvSpPr>
            <p:cNvPr id="8" name="TextBox 7"/>
            <p:cNvSpPr txBox="1"/>
            <p:nvPr/>
          </p:nvSpPr>
          <p:spPr>
            <a:xfrm>
              <a:off x="3989904" y="4197498"/>
              <a:ext cx="309700" cy="369332"/>
            </a:xfrm>
            <a:prstGeom prst="rect">
              <a:avLst/>
            </a:prstGeom>
            <a:noFill/>
          </p:spPr>
          <p:txBody>
            <a:bodyPr wrap="none" rtlCol="0">
              <a:spAutoFit/>
            </a:bodyPr>
            <a:lstStyle/>
            <a:p>
              <a:r>
                <a:rPr lang="en-US" dirty="0"/>
                <a:t>B</a:t>
              </a:r>
            </a:p>
          </p:txBody>
        </p:sp>
      </p:grpSp>
      <p:grpSp>
        <p:nvGrpSpPr>
          <p:cNvPr id="21" name="Group 20"/>
          <p:cNvGrpSpPr/>
          <p:nvPr/>
        </p:nvGrpSpPr>
        <p:grpSpPr>
          <a:xfrm>
            <a:off x="6651846" y="682315"/>
            <a:ext cx="3589936" cy="1036176"/>
            <a:chOff x="5775546" y="3647518"/>
            <a:chExt cx="3589936" cy="1036176"/>
          </a:xfrm>
        </p:grpSpPr>
        <p:sp>
          <p:nvSpPr>
            <p:cNvPr id="22" name="TextBox 21"/>
            <p:cNvSpPr txBox="1"/>
            <p:nvPr/>
          </p:nvSpPr>
          <p:spPr>
            <a:xfrm>
              <a:off x="7970668" y="3829214"/>
              <a:ext cx="271235" cy="375271"/>
            </a:xfrm>
            <a:prstGeom prst="rect">
              <a:avLst/>
            </a:prstGeom>
            <a:noFill/>
          </p:spPr>
          <p:txBody>
            <a:bodyPr wrap="square" rtlCol="0">
              <a:spAutoFit/>
            </a:bodyPr>
            <a:lstStyle/>
            <a:p>
              <a:r>
                <a:rPr lang="en-US" dirty="0"/>
                <a:t>B</a:t>
              </a:r>
            </a:p>
          </p:txBody>
        </p:sp>
        <p:grpSp>
          <p:nvGrpSpPr>
            <p:cNvPr id="23" name="Group 22"/>
            <p:cNvGrpSpPr/>
            <p:nvPr/>
          </p:nvGrpSpPr>
          <p:grpSpPr>
            <a:xfrm>
              <a:off x="5775546" y="3647518"/>
              <a:ext cx="3589936" cy="1031600"/>
              <a:chOff x="5775546" y="3647518"/>
              <a:chExt cx="3589936" cy="1031600"/>
            </a:xfrm>
          </p:grpSpPr>
          <p:grpSp>
            <p:nvGrpSpPr>
              <p:cNvPr id="25" name="Group 24"/>
              <p:cNvGrpSpPr/>
              <p:nvPr/>
            </p:nvGrpSpPr>
            <p:grpSpPr>
              <a:xfrm>
                <a:off x="5775546" y="3772614"/>
                <a:ext cx="3589936" cy="906504"/>
                <a:chOff x="7130831" y="3694070"/>
                <a:chExt cx="3589936" cy="906504"/>
              </a:xfrm>
            </p:grpSpPr>
            <p:grpSp>
              <p:nvGrpSpPr>
                <p:cNvPr id="28" name="Group 27"/>
                <p:cNvGrpSpPr/>
                <p:nvPr/>
              </p:nvGrpSpPr>
              <p:grpSpPr>
                <a:xfrm flipV="1">
                  <a:off x="8729597" y="4108925"/>
                  <a:ext cx="1991170" cy="491649"/>
                  <a:chOff x="2291074" y="4495800"/>
                  <a:chExt cx="1991170" cy="420750"/>
                </a:xfrm>
              </p:grpSpPr>
              <p:cxnSp>
                <p:nvCxnSpPr>
                  <p:cNvPr id="35" name="Straight Connector 34"/>
                  <p:cNvCxnSpPr/>
                  <p:nvPr/>
                </p:nvCxnSpPr>
                <p:spPr>
                  <a:xfrm>
                    <a:off x="2291074" y="4913832"/>
                    <a:ext cx="199117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945862" y="4726050"/>
                    <a:ext cx="200025"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2346565" y="4495800"/>
                    <a:ext cx="1432457" cy="418031"/>
                    <a:chOff x="2346565" y="4495800"/>
                    <a:chExt cx="1432457" cy="418031"/>
                  </a:xfrm>
                </p:grpSpPr>
                <p:sp>
                  <p:nvSpPr>
                    <p:cNvPr id="38" name="Freeform 37"/>
                    <p:cNvSpPr/>
                    <p:nvPr/>
                  </p:nvSpPr>
                  <p:spPr>
                    <a:xfrm>
                      <a:off x="2346565" y="4495800"/>
                      <a:ext cx="722844" cy="418031"/>
                    </a:xfrm>
                    <a:custGeom>
                      <a:avLst/>
                      <a:gdLst>
                        <a:gd name="connsiteX0" fmla="*/ 0 w 619136"/>
                        <a:gd name="connsiteY0" fmla="*/ 390525 h 390525"/>
                        <a:gd name="connsiteX1" fmla="*/ 47625 w 619136"/>
                        <a:gd name="connsiteY1" fmla="*/ 371475 h 390525"/>
                        <a:gd name="connsiteX2" fmla="*/ 85725 w 619136"/>
                        <a:gd name="connsiteY2" fmla="*/ 361950 h 390525"/>
                        <a:gd name="connsiteX3" fmla="*/ 114300 w 619136"/>
                        <a:gd name="connsiteY3" fmla="*/ 333375 h 390525"/>
                        <a:gd name="connsiteX4" fmla="*/ 171450 w 619136"/>
                        <a:gd name="connsiteY4" fmla="*/ 314325 h 390525"/>
                        <a:gd name="connsiteX5" fmla="*/ 200025 w 619136"/>
                        <a:gd name="connsiteY5" fmla="*/ 295275 h 390525"/>
                        <a:gd name="connsiteX6" fmla="*/ 228600 w 619136"/>
                        <a:gd name="connsiteY6" fmla="*/ 285750 h 390525"/>
                        <a:gd name="connsiteX7" fmla="*/ 285750 w 619136"/>
                        <a:gd name="connsiteY7" fmla="*/ 247650 h 390525"/>
                        <a:gd name="connsiteX8" fmla="*/ 361950 w 619136"/>
                        <a:gd name="connsiteY8" fmla="*/ 209550 h 390525"/>
                        <a:gd name="connsiteX9" fmla="*/ 476250 w 619136"/>
                        <a:gd name="connsiteY9" fmla="*/ 133350 h 390525"/>
                        <a:gd name="connsiteX10" fmla="*/ 533400 w 619136"/>
                        <a:gd name="connsiteY10" fmla="*/ 85725 h 390525"/>
                        <a:gd name="connsiteX11" fmla="*/ 561975 w 619136"/>
                        <a:gd name="connsiteY11" fmla="*/ 66675 h 390525"/>
                        <a:gd name="connsiteX12" fmla="*/ 619125 w 619136"/>
                        <a:gd name="connsiteY12"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9136" h="390525">
                          <a:moveTo>
                            <a:pt x="0" y="390525"/>
                          </a:moveTo>
                          <a:cubicBezTo>
                            <a:pt x="15875" y="384175"/>
                            <a:pt x="31405" y="376882"/>
                            <a:pt x="47625" y="371475"/>
                          </a:cubicBezTo>
                          <a:cubicBezTo>
                            <a:pt x="60044" y="367335"/>
                            <a:pt x="74359" y="368445"/>
                            <a:pt x="85725" y="361950"/>
                          </a:cubicBezTo>
                          <a:cubicBezTo>
                            <a:pt x="97421" y="355267"/>
                            <a:pt x="102525" y="339917"/>
                            <a:pt x="114300" y="333375"/>
                          </a:cubicBezTo>
                          <a:cubicBezTo>
                            <a:pt x="131853" y="323623"/>
                            <a:pt x="154742" y="325464"/>
                            <a:pt x="171450" y="314325"/>
                          </a:cubicBezTo>
                          <a:cubicBezTo>
                            <a:pt x="180975" y="307975"/>
                            <a:pt x="189786" y="300395"/>
                            <a:pt x="200025" y="295275"/>
                          </a:cubicBezTo>
                          <a:cubicBezTo>
                            <a:pt x="209005" y="290785"/>
                            <a:pt x="219823" y="290626"/>
                            <a:pt x="228600" y="285750"/>
                          </a:cubicBezTo>
                          <a:cubicBezTo>
                            <a:pt x="248614" y="274631"/>
                            <a:pt x="265272" y="257889"/>
                            <a:pt x="285750" y="247650"/>
                          </a:cubicBezTo>
                          <a:cubicBezTo>
                            <a:pt x="311150" y="234950"/>
                            <a:pt x="338321" y="225302"/>
                            <a:pt x="361950" y="209550"/>
                          </a:cubicBezTo>
                          <a:lnTo>
                            <a:pt x="476250" y="133350"/>
                          </a:lnTo>
                          <a:cubicBezTo>
                            <a:pt x="547196" y="86052"/>
                            <a:pt x="460061" y="146841"/>
                            <a:pt x="533400" y="85725"/>
                          </a:cubicBezTo>
                          <a:cubicBezTo>
                            <a:pt x="542194" y="78396"/>
                            <a:pt x="553419" y="74280"/>
                            <a:pt x="561975" y="66675"/>
                          </a:cubicBezTo>
                          <a:cubicBezTo>
                            <a:pt x="621370" y="13879"/>
                            <a:pt x="619125" y="35688"/>
                            <a:pt x="619125"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flipH="1">
                      <a:off x="3074183" y="4500471"/>
                      <a:ext cx="704839" cy="410642"/>
                    </a:xfrm>
                    <a:custGeom>
                      <a:avLst/>
                      <a:gdLst>
                        <a:gd name="connsiteX0" fmla="*/ 0 w 619136"/>
                        <a:gd name="connsiteY0" fmla="*/ 390525 h 390525"/>
                        <a:gd name="connsiteX1" fmla="*/ 47625 w 619136"/>
                        <a:gd name="connsiteY1" fmla="*/ 371475 h 390525"/>
                        <a:gd name="connsiteX2" fmla="*/ 85725 w 619136"/>
                        <a:gd name="connsiteY2" fmla="*/ 361950 h 390525"/>
                        <a:gd name="connsiteX3" fmla="*/ 114300 w 619136"/>
                        <a:gd name="connsiteY3" fmla="*/ 333375 h 390525"/>
                        <a:gd name="connsiteX4" fmla="*/ 171450 w 619136"/>
                        <a:gd name="connsiteY4" fmla="*/ 314325 h 390525"/>
                        <a:gd name="connsiteX5" fmla="*/ 200025 w 619136"/>
                        <a:gd name="connsiteY5" fmla="*/ 295275 h 390525"/>
                        <a:gd name="connsiteX6" fmla="*/ 228600 w 619136"/>
                        <a:gd name="connsiteY6" fmla="*/ 285750 h 390525"/>
                        <a:gd name="connsiteX7" fmla="*/ 285750 w 619136"/>
                        <a:gd name="connsiteY7" fmla="*/ 247650 h 390525"/>
                        <a:gd name="connsiteX8" fmla="*/ 361950 w 619136"/>
                        <a:gd name="connsiteY8" fmla="*/ 209550 h 390525"/>
                        <a:gd name="connsiteX9" fmla="*/ 476250 w 619136"/>
                        <a:gd name="connsiteY9" fmla="*/ 133350 h 390525"/>
                        <a:gd name="connsiteX10" fmla="*/ 533400 w 619136"/>
                        <a:gd name="connsiteY10" fmla="*/ 85725 h 390525"/>
                        <a:gd name="connsiteX11" fmla="*/ 561975 w 619136"/>
                        <a:gd name="connsiteY11" fmla="*/ 66675 h 390525"/>
                        <a:gd name="connsiteX12" fmla="*/ 619125 w 619136"/>
                        <a:gd name="connsiteY12"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9136" h="390525">
                          <a:moveTo>
                            <a:pt x="0" y="390525"/>
                          </a:moveTo>
                          <a:cubicBezTo>
                            <a:pt x="15875" y="384175"/>
                            <a:pt x="31405" y="376882"/>
                            <a:pt x="47625" y="371475"/>
                          </a:cubicBezTo>
                          <a:cubicBezTo>
                            <a:pt x="60044" y="367335"/>
                            <a:pt x="74359" y="368445"/>
                            <a:pt x="85725" y="361950"/>
                          </a:cubicBezTo>
                          <a:cubicBezTo>
                            <a:pt x="97421" y="355267"/>
                            <a:pt x="102525" y="339917"/>
                            <a:pt x="114300" y="333375"/>
                          </a:cubicBezTo>
                          <a:cubicBezTo>
                            <a:pt x="131853" y="323623"/>
                            <a:pt x="154742" y="325464"/>
                            <a:pt x="171450" y="314325"/>
                          </a:cubicBezTo>
                          <a:cubicBezTo>
                            <a:pt x="180975" y="307975"/>
                            <a:pt x="189786" y="300395"/>
                            <a:pt x="200025" y="295275"/>
                          </a:cubicBezTo>
                          <a:cubicBezTo>
                            <a:pt x="209005" y="290785"/>
                            <a:pt x="219823" y="290626"/>
                            <a:pt x="228600" y="285750"/>
                          </a:cubicBezTo>
                          <a:cubicBezTo>
                            <a:pt x="248614" y="274631"/>
                            <a:pt x="265272" y="257889"/>
                            <a:pt x="285750" y="247650"/>
                          </a:cubicBezTo>
                          <a:cubicBezTo>
                            <a:pt x="311150" y="234950"/>
                            <a:pt x="338321" y="225302"/>
                            <a:pt x="361950" y="209550"/>
                          </a:cubicBezTo>
                          <a:lnTo>
                            <a:pt x="476250" y="133350"/>
                          </a:lnTo>
                          <a:cubicBezTo>
                            <a:pt x="547196" y="86052"/>
                            <a:pt x="460061" y="146841"/>
                            <a:pt x="533400" y="85725"/>
                          </a:cubicBezTo>
                          <a:cubicBezTo>
                            <a:pt x="542194" y="78396"/>
                            <a:pt x="553419" y="74280"/>
                            <a:pt x="561975" y="66675"/>
                          </a:cubicBezTo>
                          <a:cubicBezTo>
                            <a:pt x="621370" y="13879"/>
                            <a:pt x="619125" y="35688"/>
                            <a:pt x="619125"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130831" y="3694070"/>
                  <a:ext cx="1991170" cy="418032"/>
                  <a:chOff x="2033899" y="4495800"/>
                  <a:chExt cx="1991170" cy="418032"/>
                </a:xfrm>
              </p:grpSpPr>
              <p:cxnSp>
                <p:nvCxnSpPr>
                  <p:cNvPr id="30" name="Straight Connector 29"/>
                  <p:cNvCxnSpPr/>
                  <p:nvPr/>
                </p:nvCxnSpPr>
                <p:spPr>
                  <a:xfrm>
                    <a:off x="2033899" y="4913832"/>
                    <a:ext cx="199117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929471" y="4723332"/>
                    <a:ext cx="200025" cy="190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2315642" y="4495800"/>
                    <a:ext cx="1427683" cy="418031"/>
                    <a:chOff x="2315642" y="4495800"/>
                    <a:chExt cx="1427683" cy="418031"/>
                  </a:xfrm>
                </p:grpSpPr>
                <p:sp>
                  <p:nvSpPr>
                    <p:cNvPr id="33" name="Freeform 32"/>
                    <p:cNvSpPr/>
                    <p:nvPr/>
                  </p:nvSpPr>
                  <p:spPr>
                    <a:xfrm>
                      <a:off x="2315642" y="4495800"/>
                      <a:ext cx="722844" cy="418031"/>
                    </a:xfrm>
                    <a:custGeom>
                      <a:avLst/>
                      <a:gdLst>
                        <a:gd name="connsiteX0" fmla="*/ 0 w 619136"/>
                        <a:gd name="connsiteY0" fmla="*/ 390525 h 390525"/>
                        <a:gd name="connsiteX1" fmla="*/ 47625 w 619136"/>
                        <a:gd name="connsiteY1" fmla="*/ 371475 h 390525"/>
                        <a:gd name="connsiteX2" fmla="*/ 85725 w 619136"/>
                        <a:gd name="connsiteY2" fmla="*/ 361950 h 390525"/>
                        <a:gd name="connsiteX3" fmla="*/ 114300 w 619136"/>
                        <a:gd name="connsiteY3" fmla="*/ 333375 h 390525"/>
                        <a:gd name="connsiteX4" fmla="*/ 171450 w 619136"/>
                        <a:gd name="connsiteY4" fmla="*/ 314325 h 390525"/>
                        <a:gd name="connsiteX5" fmla="*/ 200025 w 619136"/>
                        <a:gd name="connsiteY5" fmla="*/ 295275 h 390525"/>
                        <a:gd name="connsiteX6" fmla="*/ 228600 w 619136"/>
                        <a:gd name="connsiteY6" fmla="*/ 285750 h 390525"/>
                        <a:gd name="connsiteX7" fmla="*/ 285750 w 619136"/>
                        <a:gd name="connsiteY7" fmla="*/ 247650 h 390525"/>
                        <a:gd name="connsiteX8" fmla="*/ 361950 w 619136"/>
                        <a:gd name="connsiteY8" fmla="*/ 209550 h 390525"/>
                        <a:gd name="connsiteX9" fmla="*/ 476250 w 619136"/>
                        <a:gd name="connsiteY9" fmla="*/ 133350 h 390525"/>
                        <a:gd name="connsiteX10" fmla="*/ 533400 w 619136"/>
                        <a:gd name="connsiteY10" fmla="*/ 85725 h 390525"/>
                        <a:gd name="connsiteX11" fmla="*/ 561975 w 619136"/>
                        <a:gd name="connsiteY11" fmla="*/ 66675 h 390525"/>
                        <a:gd name="connsiteX12" fmla="*/ 619125 w 619136"/>
                        <a:gd name="connsiteY12"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9136" h="390525">
                          <a:moveTo>
                            <a:pt x="0" y="390525"/>
                          </a:moveTo>
                          <a:cubicBezTo>
                            <a:pt x="15875" y="384175"/>
                            <a:pt x="31405" y="376882"/>
                            <a:pt x="47625" y="371475"/>
                          </a:cubicBezTo>
                          <a:cubicBezTo>
                            <a:pt x="60044" y="367335"/>
                            <a:pt x="74359" y="368445"/>
                            <a:pt x="85725" y="361950"/>
                          </a:cubicBezTo>
                          <a:cubicBezTo>
                            <a:pt x="97421" y="355267"/>
                            <a:pt x="102525" y="339917"/>
                            <a:pt x="114300" y="333375"/>
                          </a:cubicBezTo>
                          <a:cubicBezTo>
                            <a:pt x="131853" y="323623"/>
                            <a:pt x="154742" y="325464"/>
                            <a:pt x="171450" y="314325"/>
                          </a:cubicBezTo>
                          <a:cubicBezTo>
                            <a:pt x="180975" y="307975"/>
                            <a:pt x="189786" y="300395"/>
                            <a:pt x="200025" y="295275"/>
                          </a:cubicBezTo>
                          <a:cubicBezTo>
                            <a:pt x="209005" y="290785"/>
                            <a:pt x="219823" y="290626"/>
                            <a:pt x="228600" y="285750"/>
                          </a:cubicBezTo>
                          <a:cubicBezTo>
                            <a:pt x="248614" y="274631"/>
                            <a:pt x="265272" y="257889"/>
                            <a:pt x="285750" y="247650"/>
                          </a:cubicBezTo>
                          <a:cubicBezTo>
                            <a:pt x="311150" y="234950"/>
                            <a:pt x="338321" y="225302"/>
                            <a:pt x="361950" y="209550"/>
                          </a:cubicBezTo>
                          <a:lnTo>
                            <a:pt x="476250" y="133350"/>
                          </a:lnTo>
                          <a:cubicBezTo>
                            <a:pt x="547196" y="86052"/>
                            <a:pt x="460061" y="146841"/>
                            <a:pt x="533400" y="85725"/>
                          </a:cubicBezTo>
                          <a:cubicBezTo>
                            <a:pt x="542194" y="78396"/>
                            <a:pt x="553419" y="74280"/>
                            <a:pt x="561975" y="66675"/>
                          </a:cubicBezTo>
                          <a:cubicBezTo>
                            <a:pt x="621370" y="13879"/>
                            <a:pt x="619125" y="35688"/>
                            <a:pt x="619125"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flipH="1">
                      <a:off x="3038486" y="4503189"/>
                      <a:ext cx="704839" cy="410642"/>
                    </a:xfrm>
                    <a:custGeom>
                      <a:avLst/>
                      <a:gdLst>
                        <a:gd name="connsiteX0" fmla="*/ 0 w 619136"/>
                        <a:gd name="connsiteY0" fmla="*/ 390525 h 390525"/>
                        <a:gd name="connsiteX1" fmla="*/ 47625 w 619136"/>
                        <a:gd name="connsiteY1" fmla="*/ 371475 h 390525"/>
                        <a:gd name="connsiteX2" fmla="*/ 85725 w 619136"/>
                        <a:gd name="connsiteY2" fmla="*/ 361950 h 390525"/>
                        <a:gd name="connsiteX3" fmla="*/ 114300 w 619136"/>
                        <a:gd name="connsiteY3" fmla="*/ 333375 h 390525"/>
                        <a:gd name="connsiteX4" fmla="*/ 171450 w 619136"/>
                        <a:gd name="connsiteY4" fmla="*/ 314325 h 390525"/>
                        <a:gd name="connsiteX5" fmla="*/ 200025 w 619136"/>
                        <a:gd name="connsiteY5" fmla="*/ 295275 h 390525"/>
                        <a:gd name="connsiteX6" fmla="*/ 228600 w 619136"/>
                        <a:gd name="connsiteY6" fmla="*/ 285750 h 390525"/>
                        <a:gd name="connsiteX7" fmla="*/ 285750 w 619136"/>
                        <a:gd name="connsiteY7" fmla="*/ 247650 h 390525"/>
                        <a:gd name="connsiteX8" fmla="*/ 361950 w 619136"/>
                        <a:gd name="connsiteY8" fmla="*/ 209550 h 390525"/>
                        <a:gd name="connsiteX9" fmla="*/ 476250 w 619136"/>
                        <a:gd name="connsiteY9" fmla="*/ 133350 h 390525"/>
                        <a:gd name="connsiteX10" fmla="*/ 533400 w 619136"/>
                        <a:gd name="connsiteY10" fmla="*/ 85725 h 390525"/>
                        <a:gd name="connsiteX11" fmla="*/ 561975 w 619136"/>
                        <a:gd name="connsiteY11" fmla="*/ 66675 h 390525"/>
                        <a:gd name="connsiteX12" fmla="*/ 619125 w 619136"/>
                        <a:gd name="connsiteY12"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9136" h="390525">
                          <a:moveTo>
                            <a:pt x="0" y="390525"/>
                          </a:moveTo>
                          <a:cubicBezTo>
                            <a:pt x="15875" y="384175"/>
                            <a:pt x="31405" y="376882"/>
                            <a:pt x="47625" y="371475"/>
                          </a:cubicBezTo>
                          <a:cubicBezTo>
                            <a:pt x="60044" y="367335"/>
                            <a:pt x="74359" y="368445"/>
                            <a:pt x="85725" y="361950"/>
                          </a:cubicBezTo>
                          <a:cubicBezTo>
                            <a:pt x="97421" y="355267"/>
                            <a:pt x="102525" y="339917"/>
                            <a:pt x="114300" y="333375"/>
                          </a:cubicBezTo>
                          <a:cubicBezTo>
                            <a:pt x="131853" y="323623"/>
                            <a:pt x="154742" y="325464"/>
                            <a:pt x="171450" y="314325"/>
                          </a:cubicBezTo>
                          <a:cubicBezTo>
                            <a:pt x="180975" y="307975"/>
                            <a:pt x="189786" y="300395"/>
                            <a:pt x="200025" y="295275"/>
                          </a:cubicBezTo>
                          <a:cubicBezTo>
                            <a:pt x="209005" y="290785"/>
                            <a:pt x="219823" y="290626"/>
                            <a:pt x="228600" y="285750"/>
                          </a:cubicBezTo>
                          <a:cubicBezTo>
                            <a:pt x="248614" y="274631"/>
                            <a:pt x="265272" y="257889"/>
                            <a:pt x="285750" y="247650"/>
                          </a:cubicBezTo>
                          <a:cubicBezTo>
                            <a:pt x="311150" y="234950"/>
                            <a:pt x="338321" y="225302"/>
                            <a:pt x="361950" y="209550"/>
                          </a:cubicBezTo>
                          <a:lnTo>
                            <a:pt x="476250" y="133350"/>
                          </a:lnTo>
                          <a:cubicBezTo>
                            <a:pt x="547196" y="86052"/>
                            <a:pt x="460061" y="146841"/>
                            <a:pt x="533400" y="85725"/>
                          </a:cubicBezTo>
                          <a:cubicBezTo>
                            <a:pt x="542194" y="78396"/>
                            <a:pt x="553419" y="74280"/>
                            <a:pt x="561975" y="66675"/>
                          </a:cubicBezTo>
                          <a:cubicBezTo>
                            <a:pt x="621370" y="13879"/>
                            <a:pt x="619125" y="35688"/>
                            <a:pt x="619125"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6" name="TextBox 25"/>
              <p:cNvSpPr txBox="1"/>
              <p:nvPr/>
            </p:nvSpPr>
            <p:spPr>
              <a:xfrm>
                <a:off x="6631486" y="4225866"/>
                <a:ext cx="317716" cy="369332"/>
              </a:xfrm>
              <a:prstGeom prst="rect">
                <a:avLst/>
              </a:prstGeom>
              <a:noFill/>
            </p:spPr>
            <p:txBody>
              <a:bodyPr wrap="none" rtlCol="0">
                <a:spAutoFit/>
              </a:bodyPr>
              <a:lstStyle/>
              <a:p>
                <a:r>
                  <a:rPr lang="en-US" dirty="0" smtClean="0"/>
                  <a:t>A</a:t>
                </a:r>
                <a:endParaRPr lang="en-US" dirty="0"/>
              </a:p>
            </p:txBody>
          </p:sp>
          <p:sp>
            <p:nvSpPr>
              <p:cNvPr id="27" name="TextBox 26"/>
              <p:cNvSpPr txBox="1"/>
              <p:nvPr/>
            </p:nvSpPr>
            <p:spPr>
              <a:xfrm>
                <a:off x="6884100" y="3647518"/>
                <a:ext cx="410690" cy="369332"/>
              </a:xfrm>
              <a:prstGeom prst="rect">
                <a:avLst/>
              </a:prstGeom>
              <a:noFill/>
            </p:spPr>
            <p:txBody>
              <a:bodyPr wrap="none" rtlCol="0">
                <a:spAutoFit/>
              </a:bodyPr>
              <a:lstStyle/>
              <a:p>
                <a:r>
                  <a:rPr lang="en-US" dirty="0" smtClean="0"/>
                  <a:t>U</a:t>
                </a:r>
                <a:r>
                  <a:rPr lang="en-US" baseline="-25000" dirty="0" smtClean="0"/>
                  <a:t>1</a:t>
                </a:r>
                <a:endParaRPr lang="en-US" baseline="-25000" dirty="0"/>
              </a:p>
            </p:txBody>
          </p:sp>
        </p:grpSp>
        <p:sp>
          <p:nvSpPr>
            <p:cNvPr id="24" name="TextBox 23"/>
            <p:cNvSpPr txBox="1"/>
            <p:nvPr/>
          </p:nvSpPr>
          <p:spPr>
            <a:xfrm>
              <a:off x="8385728" y="4314362"/>
              <a:ext cx="410690" cy="369332"/>
            </a:xfrm>
            <a:prstGeom prst="rect">
              <a:avLst/>
            </a:prstGeom>
            <a:noFill/>
          </p:spPr>
          <p:txBody>
            <a:bodyPr wrap="none" rtlCol="0">
              <a:spAutoFit/>
            </a:bodyPr>
            <a:lstStyle/>
            <a:p>
              <a:r>
                <a:rPr lang="en-US" dirty="0" smtClean="0"/>
                <a:t>U</a:t>
              </a:r>
              <a:r>
                <a:rPr lang="en-US" baseline="-25000" dirty="0" smtClean="0"/>
                <a:t>2</a:t>
              </a:r>
              <a:endParaRPr lang="en-US" baseline="-25000" dirty="0"/>
            </a:p>
          </p:txBody>
        </p:sp>
      </p:grpSp>
      <mc:AlternateContent xmlns:mc="http://schemas.openxmlformats.org/markup-compatibility/2006">
        <mc:Choice xmlns="" xmlns:a14="http://schemas.microsoft.com/office/drawing/2010/main" Requires="a14">
          <p:sp>
            <p:nvSpPr>
              <p:cNvPr id="40" name="TextBox 39"/>
              <p:cNvSpPr txBox="1"/>
              <p:nvPr/>
            </p:nvSpPr>
            <p:spPr>
              <a:xfrm>
                <a:off x="644319" y="1607716"/>
                <a:ext cx="7012113" cy="5078313"/>
              </a:xfrm>
              <a:prstGeom prst="rect">
                <a:avLst/>
              </a:prstGeom>
              <a:noFill/>
              <a:ln w="22225">
                <a:solidFill>
                  <a:schemeClr val="tx1">
                    <a:alpha val="98000"/>
                  </a:schemeClr>
                </a:solidFill>
              </a:ln>
            </p:spPr>
            <p:txBody>
              <a:bodyPr wrap="square" rtlCol="0">
                <a:spAutoFit/>
              </a:bodyPr>
              <a:lstStyle/>
              <a:p>
                <a:pPr marL="285750" indent="-285750" algn="just">
                  <a:buFont typeface="Wingdings" panose="05000000000000000000" pitchFamily="2" charset="2"/>
                  <a:buChar char="ü"/>
                </a:pPr>
                <a:r>
                  <a:rPr lang="en-US" dirty="0" smtClean="0"/>
                  <a:t>For the wave function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oMath>
                </a14:m>
                <a:r>
                  <a:rPr lang="en-US" dirty="0" smtClean="0"/>
                  <a:t> the electron has a finite probability to be found midway between the two nuclei. In this region the binding energy increases since the electron experiences the binding force of both the nuclei. </a:t>
                </a:r>
              </a:p>
              <a:p>
                <a:pPr marL="285750" indent="-285750" algn="just">
                  <a:buFont typeface="Wingdings" panose="05000000000000000000" pitchFamily="2" charset="2"/>
                  <a:buChar char="ü"/>
                </a:pPr>
                <a:r>
                  <a:rPr lang="en-US" dirty="0" smtClean="0"/>
                  <a:t>For the wave function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2</m:t>
                        </m:r>
                      </m:sub>
                    </m:sSub>
                  </m:oMath>
                </a14:m>
                <a:r>
                  <a:rPr lang="en-US" dirty="0" smtClean="0"/>
                  <a:t>, the probability density is zero midway between the two nuclei so that extra contribution of energy disappears. Thus, there is a difference in energy between the states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oMath>
                </a14:m>
                <a:r>
                  <a:rPr lang="en-US" dirty="0" smtClean="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oMath>
                </a14:m>
                <a:r>
                  <a:rPr lang="en-US" dirty="0" smtClean="0"/>
                  <a:t>. This means that as the two atoms are brought close together, each energy state splits into two distinct energy states.</a:t>
                </a:r>
              </a:p>
              <a:p>
                <a:pPr marL="285750" indent="-285750" algn="just">
                  <a:buFont typeface="Wingdings" panose="05000000000000000000" pitchFamily="2" charset="2"/>
                  <a:buChar char="ü"/>
                </a:pPr>
                <a:endParaRPr lang="en-US" dirty="0"/>
              </a:p>
              <a:p>
                <a:pPr marL="285750" indent="-285750" algn="just">
                  <a:buFont typeface="Wingdings" panose="05000000000000000000" pitchFamily="2" charset="2"/>
                  <a:buChar char="ü"/>
                </a:pPr>
                <a:r>
                  <a:rPr lang="en-US" dirty="0" smtClean="0"/>
                  <a:t>Similarly, if N atoms are brought close together, each energy level will split into N number of energy states. </a:t>
                </a:r>
              </a:p>
              <a:p>
                <a:pPr marL="285750" indent="-285750" algn="just">
                  <a:buFont typeface="Wingdings" panose="05000000000000000000" pitchFamily="2" charset="2"/>
                  <a:buChar char="ü"/>
                </a:pPr>
                <a:r>
                  <a:rPr lang="en-US" dirty="0" smtClean="0"/>
                  <a:t>When N is large, the separation between the energy states is very small and they may be thought of to form a quasi-continuous </a:t>
                </a:r>
                <a:r>
                  <a:rPr lang="en-US" b="1" dirty="0" smtClean="0"/>
                  <a:t>energy band</a:t>
                </a:r>
                <a:r>
                  <a:rPr lang="en-US" dirty="0" smtClean="0"/>
                  <a:t>.     </a:t>
                </a:r>
              </a:p>
              <a:p>
                <a:pPr marL="285750" indent="-285750" algn="just">
                  <a:buFont typeface="Wingdings" panose="05000000000000000000" pitchFamily="2" charset="2"/>
                  <a:buChar char="ü"/>
                </a:pPr>
                <a:r>
                  <a:rPr lang="en-US" dirty="0" smtClean="0"/>
                  <a:t>Thus each energy levels, may be considered to split into a band of energy levels. The width of the band depends upon the strength of interaction and overlap between the neighboring atoms.   </a:t>
                </a:r>
                <a:endParaRPr lang="en-US" dirty="0"/>
              </a:p>
            </p:txBody>
          </p:sp>
        </mc:Choice>
        <mc:Fallback>
          <p:sp>
            <p:nvSpPr>
              <p:cNvPr id="40" name="TextBox 39"/>
              <p:cNvSpPr txBox="1">
                <a:spLocks noRot="1" noChangeAspect="1" noMove="1" noResize="1" noEditPoints="1" noAdjustHandles="1" noChangeArrowheads="1" noChangeShapeType="1" noTextEdit="1"/>
              </p:cNvSpPr>
              <p:nvPr/>
            </p:nvSpPr>
            <p:spPr>
              <a:xfrm>
                <a:off x="644319" y="1607716"/>
                <a:ext cx="7012113" cy="5078313"/>
              </a:xfrm>
              <a:prstGeom prst="rect">
                <a:avLst/>
              </a:prstGeom>
              <a:blipFill rotWithShape="0">
                <a:blip r:embed="rId2"/>
                <a:stretch>
                  <a:fillRect l="-433" t="-478" r="-520" b="-717"/>
                </a:stretch>
              </a:blipFill>
              <a:ln w="22225">
                <a:solidFill>
                  <a:schemeClr val="tx1">
                    <a:alpha val="98000"/>
                  </a:schemeClr>
                </a:solidFill>
              </a:ln>
            </p:spPr>
            <p:txBody>
              <a:bodyPr/>
              <a:lstStyle/>
              <a:p>
                <a:r>
                  <a:rPr lang="en-US">
                    <a:noFill/>
                  </a:rPr>
                  <a:t> </a:t>
                </a:r>
              </a:p>
            </p:txBody>
          </p:sp>
        </mc:Fallback>
      </mc:AlternateContent>
      <p:grpSp>
        <p:nvGrpSpPr>
          <p:cNvPr id="77" name="Group 76"/>
          <p:cNvGrpSpPr/>
          <p:nvPr/>
        </p:nvGrpSpPr>
        <p:grpSpPr>
          <a:xfrm>
            <a:off x="8008852" y="3130885"/>
            <a:ext cx="3770662" cy="2031974"/>
            <a:chOff x="8007726" y="2257425"/>
            <a:chExt cx="3770662" cy="2031974"/>
          </a:xfrm>
        </p:grpSpPr>
        <p:cxnSp>
          <p:nvCxnSpPr>
            <p:cNvPr id="42" name="Straight Arrow Connector 41"/>
            <p:cNvCxnSpPr/>
            <p:nvPr/>
          </p:nvCxnSpPr>
          <p:spPr>
            <a:xfrm flipV="1">
              <a:off x="8361272" y="2257425"/>
              <a:ext cx="0" cy="169545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8361272" y="3952875"/>
              <a:ext cx="332590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0153650" y="2952750"/>
              <a:ext cx="10953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0153650" y="3438525"/>
              <a:ext cx="10953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8675956" y="2406412"/>
              <a:ext cx="1514985" cy="656422"/>
              <a:chOff x="8629650" y="2401332"/>
              <a:chExt cx="1514985" cy="656422"/>
            </a:xfrm>
          </p:grpSpPr>
          <p:sp>
            <p:nvSpPr>
              <p:cNvPr id="66" name="Freeform 65"/>
              <p:cNvSpPr/>
              <p:nvPr/>
            </p:nvSpPr>
            <p:spPr>
              <a:xfrm>
                <a:off x="8982585" y="2401332"/>
                <a:ext cx="1162050" cy="533400"/>
              </a:xfrm>
              <a:custGeom>
                <a:avLst/>
                <a:gdLst>
                  <a:gd name="connsiteX0" fmla="*/ 0 w 1162050"/>
                  <a:gd name="connsiteY0" fmla="*/ 0 h 533400"/>
                  <a:gd name="connsiteX1" fmla="*/ 276225 w 1162050"/>
                  <a:gd name="connsiteY1" fmla="*/ 304800 h 533400"/>
                  <a:gd name="connsiteX2" fmla="*/ 581025 w 1162050"/>
                  <a:gd name="connsiteY2" fmla="*/ 466725 h 533400"/>
                  <a:gd name="connsiteX3" fmla="*/ 847725 w 1162050"/>
                  <a:gd name="connsiteY3" fmla="*/ 514350 h 533400"/>
                  <a:gd name="connsiteX4" fmla="*/ 1162050 w 1162050"/>
                  <a:gd name="connsiteY4" fmla="*/ 533400 h 533400"/>
                  <a:gd name="connsiteX5" fmla="*/ 1162050 w 1162050"/>
                  <a:gd name="connsiteY5" fmla="*/ 5334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50" h="533400">
                    <a:moveTo>
                      <a:pt x="0" y="0"/>
                    </a:moveTo>
                    <a:cubicBezTo>
                      <a:pt x="89694" y="113506"/>
                      <a:pt x="179388" y="227013"/>
                      <a:pt x="276225" y="304800"/>
                    </a:cubicBezTo>
                    <a:cubicBezTo>
                      <a:pt x="373062" y="382587"/>
                      <a:pt x="485775" y="431800"/>
                      <a:pt x="581025" y="466725"/>
                    </a:cubicBezTo>
                    <a:cubicBezTo>
                      <a:pt x="676275" y="501650"/>
                      <a:pt x="750888" y="503238"/>
                      <a:pt x="847725" y="514350"/>
                    </a:cubicBezTo>
                    <a:cubicBezTo>
                      <a:pt x="944562" y="525462"/>
                      <a:pt x="1162050" y="533400"/>
                      <a:pt x="1162050" y="533400"/>
                    </a:cubicBezTo>
                    <a:lnTo>
                      <a:pt x="1162050" y="533400"/>
                    </a:ln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8629650" y="2590800"/>
                <a:ext cx="1504950" cy="466954"/>
              </a:xfrm>
              <a:custGeom>
                <a:avLst/>
                <a:gdLst>
                  <a:gd name="connsiteX0" fmla="*/ 1504950 w 1504950"/>
                  <a:gd name="connsiteY0" fmla="*/ 361950 h 466954"/>
                  <a:gd name="connsiteX1" fmla="*/ 1152525 w 1504950"/>
                  <a:gd name="connsiteY1" fmla="*/ 428625 h 466954"/>
                  <a:gd name="connsiteX2" fmla="*/ 866775 w 1504950"/>
                  <a:gd name="connsiteY2" fmla="*/ 466725 h 466954"/>
                  <a:gd name="connsiteX3" fmla="*/ 485775 w 1504950"/>
                  <a:gd name="connsiteY3" fmla="*/ 438150 h 466954"/>
                  <a:gd name="connsiteX4" fmla="*/ 266700 w 1504950"/>
                  <a:gd name="connsiteY4" fmla="*/ 323850 h 466954"/>
                  <a:gd name="connsiteX5" fmla="*/ 76200 w 1504950"/>
                  <a:gd name="connsiteY5" fmla="*/ 95250 h 466954"/>
                  <a:gd name="connsiteX6" fmla="*/ 0 w 1504950"/>
                  <a:gd name="connsiteY6" fmla="*/ 0 h 466954"/>
                  <a:gd name="connsiteX7" fmla="*/ 0 w 1504950"/>
                  <a:gd name="connsiteY7" fmla="*/ 0 h 46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4950" h="466954">
                    <a:moveTo>
                      <a:pt x="1504950" y="361950"/>
                    </a:moveTo>
                    <a:cubicBezTo>
                      <a:pt x="1381918" y="386556"/>
                      <a:pt x="1258887" y="411163"/>
                      <a:pt x="1152525" y="428625"/>
                    </a:cubicBezTo>
                    <a:cubicBezTo>
                      <a:pt x="1046163" y="446087"/>
                      <a:pt x="977900" y="465138"/>
                      <a:pt x="866775" y="466725"/>
                    </a:cubicBezTo>
                    <a:cubicBezTo>
                      <a:pt x="755650" y="468313"/>
                      <a:pt x="585787" y="461962"/>
                      <a:pt x="485775" y="438150"/>
                    </a:cubicBezTo>
                    <a:cubicBezTo>
                      <a:pt x="385763" y="414338"/>
                      <a:pt x="334962" y="381000"/>
                      <a:pt x="266700" y="323850"/>
                    </a:cubicBezTo>
                    <a:cubicBezTo>
                      <a:pt x="198438" y="266700"/>
                      <a:pt x="120650" y="149225"/>
                      <a:pt x="76200" y="95250"/>
                    </a:cubicBezTo>
                    <a:cubicBezTo>
                      <a:pt x="31750" y="41275"/>
                      <a:pt x="0" y="0"/>
                      <a:pt x="0" y="0"/>
                    </a:cubicBezTo>
                    <a:lnTo>
                      <a:pt x="0" y="0"/>
                    </a:ln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8377058" y="3033649"/>
              <a:ext cx="1825978" cy="493048"/>
              <a:chOff x="8629650" y="2401332"/>
              <a:chExt cx="1514985" cy="656422"/>
            </a:xfrm>
          </p:grpSpPr>
          <p:sp>
            <p:nvSpPr>
              <p:cNvPr id="71" name="Freeform 70"/>
              <p:cNvSpPr/>
              <p:nvPr/>
            </p:nvSpPr>
            <p:spPr>
              <a:xfrm>
                <a:off x="8982585" y="2401332"/>
                <a:ext cx="1162050" cy="533400"/>
              </a:xfrm>
              <a:custGeom>
                <a:avLst/>
                <a:gdLst>
                  <a:gd name="connsiteX0" fmla="*/ 0 w 1162050"/>
                  <a:gd name="connsiteY0" fmla="*/ 0 h 533400"/>
                  <a:gd name="connsiteX1" fmla="*/ 276225 w 1162050"/>
                  <a:gd name="connsiteY1" fmla="*/ 304800 h 533400"/>
                  <a:gd name="connsiteX2" fmla="*/ 581025 w 1162050"/>
                  <a:gd name="connsiteY2" fmla="*/ 466725 h 533400"/>
                  <a:gd name="connsiteX3" fmla="*/ 847725 w 1162050"/>
                  <a:gd name="connsiteY3" fmla="*/ 514350 h 533400"/>
                  <a:gd name="connsiteX4" fmla="*/ 1162050 w 1162050"/>
                  <a:gd name="connsiteY4" fmla="*/ 533400 h 533400"/>
                  <a:gd name="connsiteX5" fmla="*/ 1162050 w 1162050"/>
                  <a:gd name="connsiteY5" fmla="*/ 5334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50" h="533400">
                    <a:moveTo>
                      <a:pt x="0" y="0"/>
                    </a:moveTo>
                    <a:cubicBezTo>
                      <a:pt x="89694" y="113506"/>
                      <a:pt x="179388" y="227013"/>
                      <a:pt x="276225" y="304800"/>
                    </a:cubicBezTo>
                    <a:cubicBezTo>
                      <a:pt x="373062" y="382587"/>
                      <a:pt x="485775" y="431800"/>
                      <a:pt x="581025" y="466725"/>
                    </a:cubicBezTo>
                    <a:cubicBezTo>
                      <a:pt x="676275" y="501650"/>
                      <a:pt x="750888" y="503238"/>
                      <a:pt x="847725" y="514350"/>
                    </a:cubicBezTo>
                    <a:cubicBezTo>
                      <a:pt x="944562" y="525462"/>
                      <a:pt x="1162050" y="533400"/>
                      <a:pt x="1162050" y="533400"/>
                    </a:cubicBezTo>
                    <a:lnTo>
                      <a:pt x="1162050" y="533400"/>
                    </a:ln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8629650" y="2590800"/>
                <a:ext cx="1504950" cy="466954"/>
              </a:xfrm>
              <a:custGeom>
                <a:avLst/>
                <a:gdLst>
                  <a:gd name="connsiteX0" fmla="*/ 1504950 w 1504950"/>
                  <a:gd name="connsiteY0" fmla="*/ 361950 h 466954"/>
                  <a:gd name="connsiteX1" fmla="*/ 1152525 w 1504950"/>
                  <a:gd name="connsiteY1" fmla="*/ 428625 h 466954"/>
                  <a:gd name="connsiteX2" fmla="*/ 866775 w 1504950"/>
                  <a:gd name="connsiteY2" fmla="*/ 466725 h 466954"/>
                  <a:gd name="connsiteX3" fmla="*/ 485775 w 1504950"/>
                  <a:gd name="connsiteY3" fmla="*/ 438150 h 466954"/>
                  <a:gd name="connsiteX4" fmla="*/ 266700 w 1504950"/>
                  <a:gd name="connsiteY4" fmla="*/ 323850 h 466954"/>
                  <a:gd name="connsiteX5" fmla="*/ 76200 w 1504950"/>
                  <a:gd name="connsiteY5" fmla="*/ 95250 h 466954"/>
                  <a:gd name="connsiteX6" fmla="*/ 0 w 1504950"/>
                  <a:gd name="connsiteY6" fmla="*/ 0 h 466954"/>
                  <a:gd name="connsiteX7" fmla="*/ 0 w 1504950"/>
                  <a:gd name="connsiteY7" fmla="*/ 0 h 46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4950" h="466954">
                    <a:moveTo>
                      <a:pt x="1504950" y="361950"/>
                    </a:moveTo>
                    <a:cubicBezTo>
                      <a:pt x="1381918" y="386556"/>
                      <a:pt x="1258887" y="411163"/>
                      <a:pt x="1152525" y="428625"/>
                    </a:cubicBezTo>
                    <a:cubicBezTo>
                      <a:pt x="1046163" y="446087"/>
                      <a:pt x="977900" y="465138"/>
                      <a:pt x="866775" y="466725"/>
                    </a:cubicBezTo>
                    <a:cubicBezTo>
                      <a:pt x="755650" y="468313"/>
                      <a:pt x="585787" y="461962"/>
                      <a:pt x="485775" y="438150"/>
                    </a:cubicBezTo>
                    <a:cubicBezTo>
                      <a:pt x="385763" y="414338"/>
                      <a:pt x="334962" y="381000"/>
                      <a:pt x="266700" y="323850"/>
                    </a:cubicBezTo>
                    <a:cubicBezTo>
                      <a:pt x="198438" y="266700"/>
                      <a:pt x="120650" y="149225"/>
                      <a:pt x="76200" y="95250"/>
                    </a:cubicBezTo>
                    <a:cubicBezTo>
                      <a:pt x="31750" y="41275"/>
                      <a:pt x="0" y="0"/>
                      <a:pt x="0" y="0"/>
                    </a:cubicBezTo>
                    <a:lnTo>
                      <a:pt x="0" y="0"/>
                    </a:ln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p:cNvSpPr txBox="1"/>
            <p:nvPr/>
          </p:nvSpPr>
          <p:spPr>
            <a:xfrm>
              <a:off x="11210414" y="3240644"/>
              <a:ext cx="391454" cy="369332"/>
            </a:xfrm>
            <a:prstGeom prst="rect">
              <a:avLst/>
            </a:prstGeom>
            <a:noFill/>
            <a:ln>
              <a:noFill/>
            </a:ln>
          </p:spPr>
          <p:txBody>
            <a:bodyPr wrap="none" rtlCol="0">
              <a:spAutoFit/>
            </a:bodyPr>
            <a:lstStyle/>
            <a:p>
              <a:r>
                <a:rPr lang="en-US" dirty="0"/>
                <a:t>1</a:t>
              </a:r>
              <a:r>
                <a:rPr lang="en-US" dirty="0" smtClean="0"/>
                <a:t>s</a:t>
              </a:r>
              <a:endParaRPr lang="en-US" dirty="0"/>
            </a:p>
          </p:txBody>
        </p:sp>
        <p:sp>
          <p:nvSpPr>
            <p:cNvPr id="74" name="TextBox 73"/>
            <p:cNvSpPr txBox="1"/>
            <p:nvPr/>
          </p:nvSpPr>
          <p:spPr>
            <a:xfrm>
              <a:off x="11191364" y="2755146"/>
              <a:ext cx="391454" cy="369332"/>
            </a:xfrm>
            <a:prstGeom prst="rect">
              <a:avLst/>
            </a:prstGeom>
            <a:noFill/>
            <a:ln>
              <a:noFill/>
            </a:ln>
          </p:spPr>
          <p:txBody>
            <a:bodyPr wrap="none" rtlCol="0">
              <a:spAutoFit/>
            </a:bodyPr>
            <a:lstStyle/>
            <a:p>
              <a:r>
                <a:rPr lang="en-US" dirty="0" smtClean="0"/>
                <a:t>2s</a:t>
              </a:r>
              <a:endParaRPr lang="en-US" dirty="0"/>
            </a:p>
          </p:txBody>
        </p:sp>
        <p:sp>
          <p:nvSpPr>
            <p:cNvPr id="75" name="TextBox 74"/>
            <p:cNvSpPr txBox="1"/>
            <p:nvPr/>
          </p:nvSpPr>
          <p:spPr>
            <a:xfrm rot="16200000">
              <a:off x="7780228" y="2905782"/>
              <a:ext cx="824328" cy="369332"/>
            </a:xfrm>
            <a:prstGeom prst="rect">
              <a:avLst/>
            </a:prstGeom>
            <a:noFill/>
            <a:ln>
              <a:noFill/>
            </a:ln>
          </p:spPr>
          <p:txBody>
            <a:bodyPr wrap="none" rtlCol="0">
              <a:spAutoFit/>
            </a:bodyPr>
            <a:lstStyle/>
            <a:p>
              <a:r>
                <a:rPr lang="en-US" dirty="0" smtClean="0"/>
                <a:t>Energy</a:t>
              </a:r>
              <a:endParaRPr lang="en-US" dirty="0"/>
            </a:p>
          </p:txBody>
        </p:sp>
        <p:sp>
          <p:nvSpPr>
            <p:cNvPr id="76" name="TextBox 75"/>
            <p:cNvSpPr txBox="1"/>
            <p:nvPr/>
          </p:nvSpPr>
          <p:spPr>
            <a:xfrm>
              <a:off x="8705175" y="3920067"/>
              <a:ext cx="3073213" cy="369332"/>
            </a:xfrm>
            <a:prstGeom prst="rect">
              <a:avLst/>
            </a:prstGeom>
            <a:noFill/>
            <a:ln>
              <a:noFill/>
            </a:ln>
          </p:spPr>
          <p:txBody>
            <a:bodyPr wrap="square" rtlCol="0">
              <a:spAutoFit/>
            </a:bodyPr>
            <a:lstStyle/>
            <a:p>
              <a:r>
                <a:rPr lang="en-US" dirty="0" smtClean="0"/>
                <a:t>Distance between the atoms</a:t>
              </a:r>
              <a:endParaRPr lang="en-US" dirty="0"/>
            </a:p>
          </p:txBody>
        </p:sp>
      </p:grpSp>
    </p:spTree>
    <p:extLst>
      <p:ext uri="{BB962C8B-B14F-4D97-AF65-F5344CB8AC3E}">
        <p14:creationId xmlns="" xmlns:p14="http://schemas.microsoft.com/office/powerpoint/2010/main" val="609133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IN" altLang="en-US" b="1" smtClean="0"/>
              <a:t>Molecular Orbitals</a:t>
            </a:r>
          </a:p>
        </p:txBody>
      </p:sp>
      <p:pic>
        <p:nvPicPr>
          <p:cNvPr id="15363"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2406650" y="1125538"/>
            <a:ext cx="6858000" cy="5130800"/>
          </a:xfrm>
        </p:spPr>
      </p:pic>
    </p:spTree>
    <p:extLst>
      <p:ext uri="{BB962C8B-B14F-4D97-AF65-F5344CB8AC3E}">
        <p14:creationId xmlns="" xmlns:p14="http://schemas.microsoft.com/office/powerpoint/2010/main" val="2406152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383339" y="130176"/>
            <a:ext cx="4249737" cy="668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7" name="Content Placeholder 2"/>
          <p:cNvSpPr>
            <a:spLocks noGrp="1"/>
          </p:cNvSpPr>
          <p:nvPr>
            <p:ph idx="1"/>
          </p:nvPr>
        </p:nvSpPr>
        <p:spPr>
          <a:xfrm>
            <a:off x="1631950" y="115888"/>
            <a:ext cx="4751388" cy="6697662"/>
          </a:xfrm>
        </p:spPr>
        <p:txBody>
          <a:bodyPr/>
          <a:lstStyle/>
          <a:p>
            <a:pPr algn="just">
              <a:buFont typeface="Wingdings" panose="05000000000000000000" pitchFamily="2" charset="2"/>
              <a:buChar char="v"/>
            </a:pPr>
            <a:r>
              <a:rPr lang="en-GB" altLang="en-US" sz="2400" b="1"/>
              <a:t>The 3s level is the highest occupied level in a ground state sodium atom.</a:t>
            </a:r>
            <a:endParaRPr lang="en-IN" altLang="en-US" sz="2400"/>
          </a:p>
          <a:p>
            <a:pPr algn="just">
              <a:buFont typeface="Wingdings" panose="05000000000000000000" pitchFamily="2" charset="2"/>
              <a:buChar char="v"/>
            </a:pPr>
            <a:r>
              <a:rPr lang="en-GB" altLang="en-US" sz="2400" b="1"/>
              <a:t>(a) When two sodium atoms come close together, their 3s levels initially equal, becomes two separate levels because of the overlap of the corresponding electron wave functions. </a:t>
            </a:r>
            <a:endParaRPr lang="en-IN" altLang="en-US" sz="2400"/>
          </a:p>
          <a:p>
            <a:pPr algn="just">
              <a:buFont typeface="Wingdings" panose="05000000000000000000" pitchFamily="2" charset="2"/>
              <a:buChar char="v"/>
            </a:pPr>
            <a:r>
              <a:rPr lang="en-GB" altLang="en-US" sz="2400" b="1"/>
              <a:t>(b) The number of new levels equals the number of interacting atoms. </a:t>
            </a:r>
            <a:endParaRPr lang="en-IN" altLang="en-US" sz="2400"/>
          </a:p>
          <a:p>
            <a:pPr algn="just">
              <a:buFont typeface="Wingdings" panose="05000000000000000000" pitchFamily="2" charset="2"/>
              <a:buChar char="v"/>
            </a:pPr>
            <a:r>
              <a:rPr lang="en-GB" altLang="en-US" sz="2400" b="1"/>
              <a:t>(c) When the number of interacting atoms is very large, as in solid sodium, the result is an energy band of very closely spaced levels. </a:t>
            </a:r>
            <a:endParaRPr lang="en-IN" altLang="en-US" sz="2400"/>
          </a:p>
          <a:p>
            <a:pPr algn="just"/>
            <a:endParaRPr lang="en-IN" altLang="en-US" sz="2400"/>
          </a:p>
        </p:txBody>
      </p:sp>
    </p:spTree>
    <p:extLst>
      <p:ext uri="{BB962C8B-B14F-4D97-AF65-F5344CB8AC3E}">
        <p14:creationId xmlns="" xmlns:p14="http://schemas.microsoft.com/office/powerpoint/2010/main" val="1811722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4"/>
          <p:cNvPicPr>
            <a:picLocks noGrp="1" noChangeAspect="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1919288" y="314326"/>
            <a:ext cx="8280400" cy="6354763"/>
          </a:xfrm>
        </p:spPr>
      </p:pic>
    </p:spTree>
    <p:extLst>
      <p:ext uri="{BB962C8B-B14F-4D97-AF65-F5344CB8AC3E}">
        <p14:creationId xmlns="" xmlns:p14="http://schemas.microsoft.com/office/powerpoint/2010/main" val="1556381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820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Formation of Allowed and Forbidden Bands</a:t>
            </a:r>
            <a:endParaRPr lang="en-US" sz="3600" b="1" dirty="0"/>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924979" y="1016951"/>
            <a:ext cx="4187692" cy="4801314"/>
          </a:xfrm>
          <a:prstGeom prst="rect">
            <a:avLst/>
          </a:prstGeom>
        </p:spPr>
      </p:pic>
      <p:sp>
        <p:nvSpPr>
          <p:cNvPr id="3" name="TextBox 2"/>
          <p:cNvSpPr txBox="1"/>
          <p:nvPr/>
        </p:nvSpPr>
        <p:spPr>
          <a:xfrm>
            <a:off x="482713" y="1016950"/>
            <a:ext cx="7375020" cy="4801314"/>
          </a:xfrm>
          <a:prstGeom prst="rect">
            <a:avLst/>
          </a:prstGeom>
          <a:noFill/>
          <a:ln w="19050">
            <a:solidFill>
              <a:schemeClr val="tx1"/>
            </a:solidFill>
          </a:ln>
        </p:spPr>
        <p:txBody>
          <a:bodyPr wrap="square" rtlCol="0">
            <a:spAutoFit/>
          </a:bodyPr>
          <a:lstStyle/>
          <a:p>
            <a:pPr marL="285750" indent="-285750" algn="just">
              <a:buFont typeface="Wingdings" panose="05000000000000000000" pitchFamily="2" charset="2"/>
              <a:buChar char="ü"/>
            </a:pPr>
            <a:r>
              <a:rPr lang="en-US" dirty="0" smtClean="0"/>
              <a:t>The electronic configuration of sodium is plotted in the side figure. </a:t>
            </a:r>
          </a:p>
          <a:p>
            <a:pPr marL="285750" indent="-285750" algn="just">
              <a:buFont typeface="Wingdings" panose="05000000000000000000" pitchFamily="2" charset="2"/>
              <a:buChar char="ü"/>
            </a:pPr>
            <a:r>
              <a:rPr lang="en-US" dirty="0" smtClean="0"/>
              <a:t>The dashed vertical line represents the equilibrium interatomic distance. </a:t>
            </a:r>
          </a:p>
          <a:p>
            <a:pPr marL="285750" indent="-285750" algn="just">
              <a:buFont typeface="Wingdings" panose="05000000000000000000" pitchFamily="2" charset="2"/>
              <a:buChar char="ü"/>
            </a:pPr>
            <a:r>
              <a:rPr lang="en-US" dirty="0" smtClean="0"/>
              <a:t>It is clear from the figure that the band overlaps as the interatomic distance decreases.</a:t>
            </a:r>
          </a:p>
          <a:p>
            <a:pPr marL="285750" indent="-285750" algn="just">
              <a:buFont typeface="Wingdings" panose="05000000000000000000" pitchFamily="2" charset="2"/>
              <a:buChar char="ü"/>
            </a:pPr>
            <a:r>
              <a:rPr lang="en-US" dirty="0" smtClean="0"/>
              <a:t>The allowed band corresponding to the inner subshell e.g. 2p are extremely narrow and does not begin to split until the interatomic distance r becomes less than the value actually found in the crystal. </a:t>
            </a:r>
          </a:p>
          <a:p>
            <a:pPr marL="285750" indent="-285750" algn="just">
              <a:buFont typeface="Wingdings" panose="05000000000000000000" pitchFamily="2" charset="2"/>
              <a:buChar char="ü"/>
            </a:pPr>
            <a:r>
              <a:rPr lang="en-US" dirty="0" smtClean="0"/>
              <a:t>As we move towards the high energy states, the energy of the electrons become larger and also the region in which they can mover become wider. Since they are also affected more by the nearby ions, it is seen that the bands become progressively wider for the outer occupied subshells and also for the unoccupied subshells of the atom in its ground state. </a:t>
            </a:r>
          </a:p>
          <a:p>
            <a:pPr marL="285750" indent="-285750" algn="just">
              <a:buFont typeface="Wingdings" panose="05000000000000000000" pitchFamily="2" charset="2"/>
              <a:buChar char="ü"/>
            </a:pPr>
            <a:r>
              <a:rPr lang="en-US" dirty="0" smtClean="0"/>
              <a:t>An electron in a solid can occupy only energy that falls within these energy bands. The overlapping of the bands depends on the structure of the solid. If the band do not overlap, then the intervals between them represents energies which the electrons in he solid cannot occupy. These intervals are called the forbidden bands or energy gaps.       </a:t>
            </a:r>
            <a:endParaRPr lang="en-US" dirty="0"/>
          </a:p>
        </p:txBody>
      </p:sp>
    </p:spTree>
    <p:extLst>
      <p:ext uri="{BB962C8B-B14F-4D97-AF65-F5344CB8AC3E}">
        <p14:creationId xmlns="" xmlns:p14="http://schemas.microsoft.com/office/powerpoint/2010/main" val="3228685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820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Na(Sodium) Versus Mg(Magnesium)</a:t>
            </a:r>
            <a:endParaRPr lang="en-US" sz="3600" b="1" dirty="0"/>
          </a:p>
        </p:txBody>
      </p:sp>
      <p:graphicFrame>
        <p:nvGraphicFramePr>
          <p:cNvPr id="6" name="Table 5"/>
          <p:cNvGraphicFramePr>
            <a:graphicFrameLocks noGrp="1"/>
          </p:cNvGraphicFramePr>
          <p:nvPr>
            <p:extLst>
              <p:ext uri="{D42A27DB-BD31-4B8C-83A1-F6EECF244321}">
                <p14:modId xmlns="" xmlns:p14="http://schemas.microsoft.com/office/powerpoint/2010/main" val="1886319085"/>
              </p:ext>
            </p:extLst>
          </p:nvPr>
        </p:nvGraphicFramePr>
        <p:xfrm>
          <a:off x="772885" y="663520"/>
          <a:ext cx="10646230" cy="6155291"/>
        </p:xfrm>
        <a:graphic>
          <a:graphicData uri="http://schemas.openxmlformats.org/drawingml/2006/table">
            <a:tbl>
              <a:tblPr firstRow="1" bandRow="1">
                <a:tableStyleId>{2A488322-F2BA-4B5B-9748-0D474271808F}</a:tableStyleId>
              </a:tblPr>
              <a:tblGrid>
                <a:gridCol w="5323115">
                  <a:extLst>
                    <a:ext uri="{9D8B030D-6E8A-4147-A177-3AD203B41FA5}">
                      <a16:colId xmlns="" xmlns:a16="http://schemas.microsoft.com/office/drawing/2014/main" val="20000"/>
                    </a:ext>
                  </a:extLst>
                </a:gridCol>
                <a:gridCol w="5323115">
                  <a:extLst>
                    <a:ext uri="{9D8B030D-6E8A-4147-A177-3AD203B41FA5}">
                      <a16:colId xmlns="" xmlns:a16="http://schemas.microsoft.com/office/drawing/2014/main" val="20001"/>
                    </a:ext>
                  </a:extLst>
                </a:gridCol>
              </a:tblGrid>
              <a:tr h="6155291">
                <a:tc>
                  <a:txBody>
                    <a:bodyPr/>
                    <a:lstStyle/>
                    <a:p>
                      <a:pPr marL="285750" indent="-285750" algn="just">
                        <a:buFont typeface="Wingdings" panose="05000000000000000000" pitchFamily="2" charset="2"/>
                        <a:buChar char="Ø"/>
                      </a:pPr>
                      <a:r>
                        <a:rPr lang="en-US" sz="2200" dirty="0" smtClean="0"/>
                        <a:t>The electronic configuration of sodium is </a:t>
                      </a:r>
                      <a:r>
                        <a:rPr lang="en-US" sz="2200" baseline="0" dirty="0" smtClean="0"/>
                        <a:t>1s</a:t>
                      </a:r>
                      <a:r>
                        <a:rPr lang="en-US" sz="2200" baseline="30000" dirty="0" smtClean="0"/>
                        <a:t>2</a:t>
                      </a:r>
                      <a:r>
                        <a:rPr lang="en-US" sz="2200" baseline="0" dirty="0" smtClean="0"/>
                        <a:t> 2s</a:t>
                      </a:r>
                      <a:r>
                        <a:rPr lang="en-US" sz="2200" baseline="30000" dirty="0" smtClean="0"/>
                        <a:t>2</a:t>
                      </a:r>
                      <a:r>
                        <a:rPr lang="en-US" sz="2200" baseline="0" dirty="0" smtClean="0"/>
                        <a:t> 2p</a:t>
                      </a:r>
                      <a:r>
                        <a:rPr lang="en-US" sz="2200" baseline="30000" dirty="0" smtClean="0"/>
                        <a:t>6</a:t>
                      </a:r>
                      <a:r>
                        <a:rPr lang="en-US" sz="2200" baseline="0" dirty="0" smtClean="0"/>
                        <a:t> 3s</a:t>
                      </a:r>
                      <a:r>
                        <a:rPr lang="en-US" sz="2200" baseline="30000" dirty="0" smtClean="0"/>
                        <a:t>1. </a:t>
                      </a:r>
                    </a:p>
                    <a:p>
                      <a:pPr marL="285750" indent="-285750" algn="just">
                        <a:buFont typeface="Wingdings" panose="05000000000000000000" pitchFamily="2" charset="2"/>
                        <a:buChar char="Ø"/>
                      </a:pPr>
                      <a:r>
                        <a:rPr lang="en-US" sz="2200" dirty="0" smtClean="0"/>
                        <a:t>In sodium (a good conductor) there are 2 electron states per atom in the 3s shell. However only one of them is filled with a single</a:t>
                      </a:r>
                      <a:r>
                        <a:rPr lang="en-US" sz="2200" baseline="0" dirty="0" smtClean="0"/>
                        <a:t> valence electron. </a:t>
                      </a:r>
                    </a:p>
                    <a:p>
                      <a:pPr marL="285750" indent="-285750" algn="just">
                        <a:buFont typeface="Wingdings" panose="05000000000000000000" pitchFamily="2" charset="2"/>
                        <a:buChar char="Ø"/>
                      </a:pPr>
                      <a:r>
                        <a:rPr lang="en-US" sz="2200" baseline="0" dirty="0" smtClean="0"/>
                        <a:t>As a result the 3s shell is only half filled.</a:t>
                      </a:r>
                    </a:p>
                    <a:p>
                      <a:pPr marL="285750" indent="-285750" algn="just">
                        <a:buFont typeface="Wingdings" panose="05000000000000000000" pitchFamily="2" charset="2"/>
                        <a:buChar char="Ø"/>
                      </a:pPr>
                      <a:r>
                        <a:rPr lang="en-US" sz="2200" baseline="0" dirty="0" smtClean="0"/>
                        <a:t>The electron is free to change its energy within the 3s band. </a:t>
                      </a:r>
                    </a:p>
                    <a:p>
                      <a:pPr marL="285750" indent="-285750" algn="just">
                        <a:buFont typeface="Wingdings" panose="05000000000000000000" pitchFamily="2" charset="2"/>
                        <a:buChar char="Ø"/>
                      </a:pPr>
                      <a:r>
                        <a:rPr lang="en-US" sz="2200" baseline="0" dirty="0" smtClean="0"/>
                        <a:t>This allows the electrons to pick up a kinetic energy from an applied electric field leading to a drift velocity generating current that makes Na a good metallic conductor.</a:t>
                      </a:r>
                    </a:p>
                    <a:p>
                      <a:pPr algn="just"/>
                      <a:endParaRPr lang="en-US" sz="2200" baseline="0" dirty="0" smtClean="0"/>
                    </a:p>
                    <a:p>
                      <a:pPr algn="just"/>
                      <a:endParaRPr lang="en-US" sz="2200" dirty="0">
                        <a:solidFill>
                          <a:schemeClr val="tx1"/>
                        </a:solidFill>
                      </a:endParaRPr>
                    </a:p>
                  </a:txBody>
                  <a:tcPr/>
                </a:tc>
                <a:tc>
                  <a:txBody>
                    <a:bodyPr/>
                    <a:lstStyle/>
                    <a:p>
                      <a:pPr marL="285750" indent="-285750" algn="just">
                        <a:buFont typeface="Wingdings" panose="05000000000000000000" pitchFamily="2" charset="2"/>
                        <a:buChar char="Ø"/>
                      </a:pPr>
                      <a:r>
                        <a:rPr lang="en-US" sz="2200" dirty="0" smtClean="0"/>
                        <a:t>Magnesium has an</a:t>
                      </a:r>
                      <a:r>
                        <a:rPr lang="en-US" sz="2200" baseline="0" dirty="0" smtClean="0"/>
                        <a:t> electronic configuration 1s</a:t>
                      </a:r>
                      <a:r>
                        <a:rPr lang="en-US" sz="2200" baseline="30000" dirty="0" smtClean="0"/>
                        <a:t>2</a:t>
                      </a:r>
                      <a:r>
                        <a:rPr lang="en-US" sz="2200" baseline="0" dirty="0" smtClean="0"/>
                        <a:t> 2s</a:t>
                      </a:r>
                      <a:r>
                        <a:rPr lang="en-US" sz="2200" baseline="30000" dirty="0" smtClean="0"/>
                        <a:t>2</a:t>
                      </a:r>
                      <a:r>
                        <a:rPr lang="en-US" sz="2200" baseline="0" dirty="0" smtClean="0"/>
                        <a:t> 2p</a:t>
                      </a:r>
                      <a:r>
                        <a:rPr lang="en-US" sz="2200" baseline="30000" dirty="0" smtClean="0"/>
                        <a:t>6</a:t>
                      </a:r>
                      <a:r>
                        <a:rPr lang="en-US" sz="2200" baseline="0" dirty="0" smtClean="0"/>
                        <a:t> 3s</a:t>
                      </a:r>
                      <a:r>
                        <a:rPr lang="en-US" sz="2200" baseline="30000" dirty="0" smtClean="0"/>
                        <a:t>2</a:t>
                      </a:r>
                      <a:r>
                        <a:rPr lang="en-US" sz="2200" baseline="0" dirty="0" smtClean="0"/>
                        <a:t>. </a:t>
                      </a:r>
                    </a:p>
                    <a:p>
                      <a:pPr marL="285750" indent="-285750" algn="just">
                        <a:buFont typeface="Wingdings" panose="05000000000000000000" pitchFamily="2" charset="2"/>
                        <a:buChar char="Ø"/>
                      </a:pPr>
                      <a:r>
                        <a:rPr lang="en-US" sz="2200" baseline="0" dirty="0" smtClean="0"/>
                        <a:t>Thus it has a filled 3s shell and on its own it would not allow for the electrons to gain energy, if the 3p band was separated by a gap from the 3s band.</a:t>
                      </a:r>
                    </a:p>
                    <a:p>
                      <a:pPr marL="285750" indent="-285750" algn="just">
                        <a:buFont typeface="Wingdings" panose="05000000000000000000" pitchFamily="2" charset="2"/>
                        <a:buChar char="Ø"/>
                      </a:pPr>
                      <a:r>
                        <a:rPr lang="en-US" sz="2200" baseline="0" dirty="0" smtClean="0"/>
                        <a:t>In magnesium however, the 3s and3p band overlap in energy. </a:t>
                      </a:r>
                    </a:p>
                    <a:p>
                      <a:pPr marL="285750" indent="-285750" algn="just">
                        <a:buFont typeface="Wingdings" panose="05000000000000000000" pitchFamily="2" charset="2"/>
                        <a:buChar char="Ø"/>
                      </a:pPr>
                      <a:r>
                        <a:rPr lang="en-US" sz="2200" baseline="0" dirty="0" smtClean="0"/>
                        <a:t>The 3p band can accommodate 6 electrons. Thus jointly the 3s and 3p orbitals form a band that can accommodate 8 electrons out of which only 2 are there.</a:t>
                      </a:r>
                    </a:p>
                    <a:p>
                      <a:pPr marL="285750" indent="-285750" algn="just">
                        <a:buFont typeface="Wingdings" panose="05000000000000000000" pitchFamily="2" charset="2"/>
                        <a:buChar char="Ø"/>
                      </a:pPr>
                      <a:r>
                        <a:rPr lang="en-US" sz="2200" baseline="0" dirty="0" smtClean="0"/>
                        <a:t>Thus the conduction band is only 25% filled and hence Mg is also a good conductor of electricity. </a:t>
                      </a:r>
                      <a:endParaRPr lang="en-US" sz="2200" dirty="0">
                        <a:solidFill>
                          <a:schemeClr val="tx1"/>
                        </a:solidFill>
                      </a:endParaRPr>
                    </a:p>
                  </a:txBody>
                  <a:tcPr/>
                </a:tc>
                <a:extLst>
                  <a:ext uri="{0D108BD9-81ED-4DB2-BD59-A6C34878D82A}">
                    <a16:rowId xmlns="" xmlns:a16="http://schemas.microsoft.com/office/drawing/2014/main" val="10000"/>
                  </a:ext>
                </a:extLst>
              </a:tr>
            </a:tbl>
          </a:graphicData>
        </a:graphic>
      </p:graphicFrame>
    </p:spTree>
    <p:extLst>
      <p:ext uri="{BB962C8B-B14F-4D97-AF65-F5344CB8AC3E}">
        <p14:creationId xmlns="" xmlns:p14="http://schemas.microsoft.com/office/powerpoint/2010/main" val="10102920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3392</TotalTime>
  <Words>3027</Words>
  <Application>Microsoft Office PowerPoint</Application>
  <PresentationFormat>Custom</PresentationFormat>
  <Paragraphs>214</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Slide 2</vt:lpstr>
      <vt:lpstr>Slide 3</vt:lpstr>
      <vt:lpstr>Slide 4</vt:lpstr>
      <vt:lpstr>Molecular Orbitals</vt:lpstr>
      <vt:lpstr>Slide 6</vt:lpstr>
      <vt:lpstr>Slide 7</vt:lpstr>
      <vt:lpstr>Slide 8</vt:lpstr>
      <vt:lpstr>Slide 9</vt:lpstr>
      <vt:lpstr>Slide 10</vt:lpstr>
      <vt:lpstr>Slide 11</vt:lpstr>
      <vt:lpstr>Slide 12</vt:lpstr>
      <vt:lpstr>Band Formation in Silicon </vt:lpstr>
      <vt:lpstr>Band Formation in Silicon </vt:lpstr>
      <vt:lpstr>Band Formation in Silicon </vt:lpstr>
      <vt:lpstr>Formation of bands in Silicon</vt:lpstr>
      <vt:lpstr>Band gap in the solids</vt:lpstr>
      <vt:lpstr>Slide 18</vt:lpstr>
      <vt:lpstr>Slide 19</vt:lpstr>
      <vt:lpstr>Slide 20</vt:lpstr>
      <vt:lpstr>Slide 21</vt:lpstr>
      <vt:lpstr>Slide 22</vt:lpstr>
      <vt:lpstr>Slide 23</vt:lpstr>
      <vt:lpstr> Direct and Indirect Semiconductors </vt:lpstr>
      <vt:lpstr>Slide 25</vt:lpstr>
      <vt:lpstr>Slide 26</vt:lpstr>
      <vt:lpstr>Slide 27</vt:lpstr>
      <vt:lpstr>Slide 28</vt:lpstr>
      <vt:lpstr>Direct and Indirect Semiconductors </vt:lpstr>
      <vt:lpstr>Direct and Indirect Semiconductors </vt:lpstr>
      <vt:lpstr>MCQs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Rakesh</dc:creator>
  <cp:lastModifiedBy>BIMLA</cp:lastModifiedBy>
  <cp:revision>221</cp:revision>
  <cp:lastPrinted>2017-11-30T20:22:31Z</cp:lastPrinted>
  <dcterms:created xsi:type="dcterms:W3CDTF">2017-08-12T18:14:28Z</dcterms:created>
  <dcterms:modified xsi:type="dcterms:W3CDTF">2021-05-06T09:29:47Z</dcterms:modified>
</cp:coreProperties>
</file>